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0"/>
  </p:notesMasterIdLst>
  <p:handoutMasterIdLst>
    <p:handoutMasterId r:id="rId41"/>
  </p:handoutMasterIdLst>
  <p:sldIdLst>
    <p:sldId id="256" r:id="rId5"/>
    <p:sldId id="460" r:id="rId6"/>
    <p:sldId id="476" r:id="rId7"/>
    <p:sldId id="465" r:id="rId8"/>
    <p:sldId id="477" r:id="rId9"/>
    <p:sldId id="478" r:id="rId10"/>
    <p:sldId id="467" r:id="rId11"/>
    <p:sldId id="479" r:id="rId12"/>
    <p:sldId id="482" r:id="rId13"/>
    <p:sldId id="483" r:id="rId14"/>
    <p:sldId id="484" r:id="rId15"/>
    <p:sldId id="486" r:id="rId16"/>
    <p:sldId id="487" r:id="rId17"/>
    <p:sldId id="488" r:id="rId18"/>
    <p:sldId id="489" r:id="rId19"/>
    <p:sldId id="490" r:id="rId20"/>
    <p:sldId id="491" r:id="rId21"/>
    <p:sldId id="492" r:id="rId22"/>
    <p:sldId id="493" r:id="rId23"/>
    <p:sldId id="494" r:id="rId24"/>
    <p:sldId id="495" r:id="rId25"/>
    <p:sldId id="496" r:id="rId26"/>
    <p:sldId id="497" r:id="rId27"/>
    <p:sldId id="498" r:id="rId28"/>
    <p:sldId id="499" r:id="rId29"/>
    <p:sldId id="500" r:id="rId30"/>
    <p:sldId id="501" r:id="rId31"/>
    <p:sldId id="502" r:id="rId32"/>
    <p:sldId id="503" r:id="rId33"/>
    <p:sldId id="504" r:id="rId34"/>
    <p:sldId id="505" r:id="rId35"/>
    <p:sldId id="506" r:id="rId36"/>
    <p:sldId id="507" r:id="rId37"/>
    <p:sldId id="508" r:id="rId38"/>
    <p:sldId id="509" r:id="rId39"/>
  </p:sldIdLst>
  <p:sldSz cx="9144000" cy="6858000" type="screen4x3"/>
  <p:notesSz cx="9928225" cy="6797675"/>
  <p:custDataLst>
    <p:tags r:id="rId4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7D0D0D"/>
    <a:srgbClr val="F53939"/>
    <a:srgbClr val="C1D6FF"/>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62" autoAdjust="0"/>
    <p:restoredTop sz="94935" autoAdjust="0"/>
  </p:normalViewPr>
  <p:slideViewPr>
    <p:cSldViewPr>
      <p:cViewPr varScale="1">
        <p:scale>
          <a:sx n="79" d="100"/>
          <a:sy n="79" d="100"/>
        </p:scale>
        <p:origin x="147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005542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688396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327556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538163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195782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1039358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459232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2714545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863098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4125117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4173062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6189301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7851083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41522172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2539814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4460608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0708213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462796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6493911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0828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551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7350507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1493285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072155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1166272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3848211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479072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230336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985051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520614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5177178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5.xml"/><Relationship Id="rId3" Type="http://schemas.openxmlformats.org/officeDocument/2006/relationships/slide" Target="../slides/slide16.xml"/><Relationship Id="rId7" Type="http://schemas.openxmlformats.org/officeDocument/2006/relationships/slide" Target="../slides/slide31.xml"/><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23.xml"/><Relationship Id="rId5" Type="http://schemas.openxmlformats.org/officeDocument/2006/relationships/slide" Target="../slides/slide22.xml"/><Relationship Id="rId4" Type="http://schemas.openxmlformats.org/officeDocument/2006/relationships/slide" Target="../slides/slide20.xml"/><Relationship Id="rId9"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6436"/>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6" y="692696"/>
            <a:ext cx="960258"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1 - Sensors</a:t>
            </a:r>
            <a:endParaRPr lang="en-GB" sz="113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150817" y="692696"/>
            <a:ext cx="814309"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2 - Motion</a:t>
            </a:r>
            <a:endParaRPr lang="en-GB" sz="113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000639" y="692696"/>
            <a:ext cx="872731"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3 - Pressure</a:t>
            </a:r>
            <a:endParaRPr lang="en-GB" sz="113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2908883" y="692696"/>
            <a:ext cx="977110"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4 - Moisture</a:t>
            </a:r>
            <a:endParaRPr lang="en-GB" sz="113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3921506" y="692696"/>
            <a:ext cx="1190641"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5 - Temperature</a:t>
            </a:r>
            <a:endParaRPr lang="en-GB" sz="1130" b="1" dirty="0">
              <a:latin typeface="Arial" panose="020B0604020202020204" pitchFamily="34" charset="0"/>
              <a:cs typeface="Arial" panose="020B0604020202020204" pitchFamily="34" charset="0"/>
            </a:endParaRPr>
          </a:p>
        </p:txBody>
      </p:sp>
      <p:sp>
        <p:nvSpPr>
          <p:cNvPr id="12" name="Round Same Side Corner Rectangle 11">
            <a:hlinkClick r:id="rId7" action="ppaction://hlinksldjump"/>
          </p:cNvPr>
          <p:cNvSpPr/>
          <p:nvPr userDrawn="1"/>
        </p:nvSpPr>
        <p:spPr>
          <a:xfrm>
            <a:off x="5978352" y="692696"/>
            <a:ext cx="809149" cy="357190"/>
          </a:xfrm>
          <a:prstGeom prst="round2SameRect">
            <a:avLst/>
          </a:prstGeom>
          <a:gradFill>
            <a:gsLst>
              <a:gs pos="0">
                <a:schemeClr val="accent3">
                  <a:lumMod val="50000"/>
                </a:schemeClr>
              </a:gs>
              <a:gs pos="58000">
                <a:schemeClr val="accent3">
                  <a:lumMod val="75000"/>
                </a:schemeClr>
              </a:gs>
              <a:gs pos="100000">
                <a:schemeClr val="accent3">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Questions</a:t>
            </a:r>
            <a:endParaRPr lang="en-GB" sz="1130" b="1" dirty="0">
              <a:latin typeface="Arial" panose="020B0604020202020204" pitchFamily="34" charset="0"/>
              <a:cs typeface="Arial" panose="020B0604020202020204" pitchFamily="34" charset="0"/>
            </a:endParaRPr>
          </a:p>
        </p:txBody>
      </p:sp>
      <p:sp>
        <p:nvSpPr>
          <p:cNvPr id="14" name="Round Same Side Corner Rectangle 13">
            <a:hlinkClick r:id="rId8" action="ppaction://hlinksldjump"/>
          </p:cNvPr>
          <p:cNvSpPr/>
          <p:nvPr userDrawn="1"/>
        </p:nvSpPr>
        <p:spPr>
          <a:xfrm>
            <a:off x="5147660" y="692696"/>
            <a:ext cx="795176"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30" b="1" dirty="0" smtClean="0">
                <a:latin typeface="Arial" panose="020B0604020202020204" pitchFamily="34" charset="0"/>
                <a:cs typeface="Arial" panose="020B0604020202020204" pitchFamily="34" charset="0"/>
              </a:rPr>
              <a:t>6 - Light</a:t>
            </a:r>
            <a:endParaRPr lang="en-GB" sz="113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931399"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3" name="Picture 12"/>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hyperlink" Target="Unit%2003/3.1%20-%20Passive%20Infrared%20Motion%20Sensor.mp4"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Unit%2003/3.1%20-%20Coolant%20temperature%20sensor%20works.mp4" TargetMode="External"/><Relationship Id="rId5" Type="http://schemas.openxmlformats.org/officeDocument/2006/relationships/image" Target="../media/image17.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Unit%2003/Chapter%2003%20-%20Sensor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301208"/>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u="sng" spc="50" dirty="0" smtClean="0">
                <a:ln w="11430"/>
                <a:solidFill>
                  <a:srgbClr val="FFFF00"/>
                </a:solidFill>
                <a:effectLst>
                  <a:outerShdw blurRad="76200" dist="50800" dir="5400000" algn="tl" rotWithShape="0">
                    <a:srgbClr val="000000">
                      <a:alpha val="65000"/>
                    </a:srgbClr>
                  </a:outerShdw>
                </a:effectLst>
              </a:rPr>
              <a:t>Chapter 03 </a:t>
            </a:r>
            <a:r>
              <a:rPr lang="en-US" sz="4800" u="sng" spc="50" dirty="0">
                <a:ln w="11430"/>
                <a:solidFill>
                  <a:srgbClr val="FFFF00"/>
                </a:solidFill>
                <a:effectLst>
                  <a:outerShdw blurRad="76200" dist="50800" dir="5400000" algn="tl" rotWithShape="0">
                    <a:srgbClr val="000000">
                      <a:alpha val="65000"/>
                    </a:srgbClr>
                  </a:outerShdw>
                </a:effectLst>
              </a:rPr>
              <a:t>– </a:t>
            </a:r>
            <a:r>
              <a:rPr lang="en-US" sz="4800" spc="50" dirty="0">
                <a:ln w="11430"/>
                <a:solidFill>
                  <a:srgbClr val="FFFF00"/>
                </a:solidFill>
                <a:effectLst>
                  <a:outerShdw blurRad="76200" dist="50800" dir="5400000" algn="tl" rotWithShape="0">
                    <a:srgbClr val="000000">
                      <a:alpha val="65000"/>
                    </a:srgbClr>
                  </a:outerShdw>
                </a:effectLst>
              </a:rPr>
              <a:t>Monitoring and </a:t>
            </a:r>
            <a:r>
              <a:rPr lang="en-US" sz="4800" spc="50" dirty="0" smtClean="0">
                <a:ln w="11430"/>
                <a:solidFill>
                  <a:srgbClr val="FFFF00"/>
                </a:solidFill>
                <a:effectLst>
                  <a:outerShdw blurRad="76200" dist="50800" dir="5400000" algn="tl" rotWithShape="0">
                    <a:srgbClr val="000000">
                      <a:alpha val="65000"/>
                    </a:srgbClr>
                  </a:outerShdw>
                </a:effectLst>
              </a:rPr>
              <a:t>Control</a:t>
            </a:r>
            <a:endParaRPr lang="en-GB" sz="4800" spc="50" dirty="0">
              <a:ln w="11430"/>
              <a:solidFill>
                <a:srgbClr val="FFFF00"/>
              </a:soli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Applied ICT – 9626 - Theory</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176" r="1176" b="31859"/>
          <a:stretch/>
        </p:blipFill>
        <p:spPr>
          <a:xfrm>
            <a:off x="2627784" y="2035880"/>
            <a:ext cx="6336704" cy="287918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294542"/>
            <a:ext cx="1672346" cy="1606149"/>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784976" cy="4684359"/>
          </a:xfrm>
          <a:prstGeom prst="rect">
            <a:avLst/>
          </a:prstGeom>
        </p:spPr>
        <p:txBody>
          <a:bodyPr wrap="square">
            <a:spAutoFit/>
          </a:bodyPr>
          <a:lstStyle/>
          <a:p>
            <a:pPr>
              <a:buClr>
                <a:srgbClr val="0070C0"/>
              </a:buClr>
            </a:pPr>
            <a:r>
              <a:rPr lang="en-US" sz="3730" b="1" dirty="0">
                <a:solidFill>
                  <a:srgbClr val="C00000"/>
                </a:solidFill>
              </a:rPr>
              <a:t>Learning objectives</a:t>
            </a:r>
          </a:p>
          <a:p>
            <a:pPr marL="541338" indent="-541338">
              <a:buClr>
                <a:srgbClr val="0070C0"/>
              </a:buClr>
              <a:buFont typeface="Wingdings 3" panose="05040102010807070707" pitchFamily="18" charset="2"/>
              <a:buChar char=""/>
            </a:pPr>
            <a:r>
              <a:rPr lang="en-US" sz="3730" dirty="0"/>
              <a:t>By the end of this chapter, you will be able to:</a:t>
            </a:r>
          </a:p>
          <a:p>
            <a:pPr marL="1084263" indent="-457200">
              <a:buClr>
                <a:srgbClr val="C00000"/>
              </a:buClr>
              <a:buFont typeface="Wingdings" panose="05000000000000000000" pitchFamily="2" charset="2"/>
              <a:buChar char="§"/>
            </a:pPr>
            <a:r>
              <a:rPr lang="en-US" sz="3730" dirty="0" smtClean="0"/>
              <a:t>identify </a:t>
            </a:r>
            <a:r>
              <a:rPr lang="en-US" sz="3730" dirty="0"/>
              <a:t>a range of different sensors</a:t>
            </a:r>
          </a:p>
          <a:p>
            <a:pPr marL="1084263" indent="-457200">
              <a:buClr>
                <a:srgbClr val="C00000"/>
              </a:buClr>
              <a:buFont typeface="Wingdings" panose="05000000000000000000" pitchFamily="2" charset="2"/>
              <a:buChar char="§"/>
            </a:pPr>
            <a:r>
              <a:rPr lang="en-US" sz="3730" dirty="0" smtClean="0"/>
              <a:t>describe </a:t>
            </a:r>
            <a:r>
              <a:rPr lang="en-US" sz="3730" dirty="0"/>
              <a:t>how sensors are used in monitoring and control technologies</a:t>
            </a:r>
          </a:p>
          <a:p>
            <a:pPr marL="1084263" indent="-457200">
              <a:buClr>
                <a:srgbClr val="C00000"/>
              </a:buClr>
              <a:buFont typeface="Wingdings" panose="05000000000000000000" pitchFamily="2" charset="2"/>
              <a:buChar char="§"/>
            </a:pPr>
            <a:r>
              <a:rPr lang="en-US" sz="3730" dirty="0" smtClean="0"/>
              <a:t>evaluate </a:t>
            </a:r>
            <a:r>
              <a:rPr lang="en-US" sz="3730" dirty="0"/>
              <a:t>using monitoring and control technologies in everyday life</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54</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913648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a:t>
            </a:r>
            <a:endParaRPr lang="en-GB" b="1" dirty="0" smtClean="0"/>
          </a:p>
        </p:txBody>
      </p:sp>
      <p:sp>
        <p:nvSpPr>
          <p:cNvPr id="34" name="Rectangle 33"/>
          <p:cNvSpPr/>
          <p:nvPr/>
        </p:nvSpPr>
        <p:spPr>
          <a:xfrm>
            <a:off x="179512" y="1124744"/>
            <a:ext cx="4176464" cy="2654573"/>
          </a:xfrm>
          <a:prstGeom prst="rect">
            <a:avLst/>
          </a:prstGeom>
        </p:spPr>
        <p:txBody>
          <a:bodyPr wrap="square">
            <a:spAutoFit/>
          </a:bodyPr>
          <a:lstStyle/>
          <a:p>
            <a:pPr>
              <a:buClr>
                <a:srgbClr val="0070C0"/>
              </a:buClr>
            </a:pPr>
            <a:r>
              <a:rPr lang="en-US" sz="1850" b="1" dirty="0" smtClean="0">
                <a:solidFill>
                  <a:srgbClr val="C00000"/>
                </a:solidFill>
              </a:rPr>
              <a:t>Sensors</a:t>
            </a:r>
            <a:endParaRPr lang="en-US" sz="1850" b="1" dirty="0">
              <a:solidFill>
                <a:srgbClr val="C00000"/>
              </a:solidFill>
            </a:endParaRPr>
          </a:p>
          <a:p>
            <a:pPr marL="355600" indent="-355600">
              <a:buClr>
                <a:srgbClr val="0070C0"/>
              </a:buClr>
              <a:buFont typeface="Wingdings 3" panose="05040102010807070707" pitchFamily="18" charset="2"/>
              <a:buChar char=""/>
            </a:pPr>
            <a:r>
              <a:rPr lang="en-US" sz="1850" dirty="0" smtClean="0"/>
              <a:t>A </a:t>
            </a:r>
            <a:r>
              <a:rPr lang="en-US" sz="1850" b="1" dirty="0"/>
              <a:t>sensor</a:t>
            </a:r>
            <a:r>
              <a:rPr lang="en-US" sz="1850" dirty="0"/>
              <a:t> is an </a:t>
            </a:r>
            <a:r>
              <a:rPr lang="en-US" sz="1850" b="1" dirty="0"/>
              <a:t>input device </a:t>
            </a:r>
            <a:r>
              <a:rPr lang="en-US" sz="1850" dirty="0"/>
              <a:t>that records data about the surrounding physical environment. </a:t>
            </a:r>
            <a:endParaRPr lang="en-US" sz="1850" dirty="0" smtClean="0"/>
          </a:p>
          <a:p>
            <a:pPr marL="355600" indent="-355600">
              <a:buClr>
                <a:srgbClr val="0070C0"/>
              </a:buClr>
              <a:buFont typeface="Wingdings 3" panose="05040102010807070707" pitchFamily="18" charset="2"/>
              <a:buChar char=""/>
            </a:pPr>
            <a:r>
              <a:rPr lang="en-US" sz="1850" dirty="0" smtClean="0"/>
              <a:t>The </a:t>
            </a:r>
            <a:r>
              <a:rPr lang="en-US" sz="1850" dirty="0"/>
              <a:t>sensor inputs this </a:t>
            </a:r>
            <a:r>
              <a:rPr lang="en-US" sz="1850" dirty="0" smtClean="0"/>
              <a:t>data </a:t>
            </a:r>
            <a:r>
              <a:rPr lang="en-US" sz="1850" dirty="0"/>
              <a:t>into a computer system to be processed. Once the data has been processed, if necessary, an output can be triggered as a response.</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55</a:t>
            </a:r>
            <a:endParaRPr lang="en-GB" sz="1130" b="1" dirty="0">
              <a:latin typeface="Arial" panose="020B0604020202020204" pitchFamily="34" charset="0"/>
              <a:cs typeface="Arial" panose="020B0604020202020204" pitchFamily="34" charset="0"/>
            </a:endParaRPr>
          </a:p>
        </p:txBody>
      </p:sp>
      <p:sp>
        <p:nvSpPr>
          <p:cNvPr id="6" name="Rectangle 5"/>
          <p:cNvSpPr/>
          <p:nvPr/>
        </p:nvSpPr>
        <p:spPr>
          <a:xfrm>
            <a:off x="4355976" y="1124744"/>
            <a:ext cx="4608512" cy="5580000"/>
          </a:xfrm>
          <a:prstGeom prst="rect">
            <a:avLst/>
          </a:prstGeom>
          <a:solidFill>
            <a:srgbClr val="FFDC6D"/>
          </a:solidFill>
          <a:ln w="57150">
            <a:solidFill>
              <a:srgbClr val="002060"/>
            </a:solidFill>
          </a:ln>
        </p:spPr>
        <p:txBody>
          <a:bodyPr wrap="square">
            <a:spAutoFit/>
          </a:bodyPr>
          <a:lstStyle/>
          <a:p>
            <a:pPr>
              <a:tabLst>
                <a:tab pos="2420938" algn="l"/>
              </a:tabLst>
            </a:pPr>
            <a:r>
              <a:rPr lang="en-US" b="1" dirty="0" smtClean="0">
                <a:solidFill>
                  <a:srgbClr val="C00000"/>
                </a:solidFill>
                <a:latin typeface="Arial" panose="020B0604020202020204" pitchFamily="34" charset="0"/>
                <a:cs typeface="Arial" panose="020B0604020202020204" pitchFamily="34" charset="0"/>
              </a:rPr>
              <a:t>Key Terms</a:t>
            </a:r>
          </a:p>
          <a:p>
            <a:r>
              <a:rPr lang="en-US" b="1" dirty="0" smtClean="0"/>
              <a:t>Sensor</a:t>
            </a:r>
            <a:r>
              <a:rPr lang="en-US" dirty="0" smtClean="0"/>
              <a:t>: a device that records data about the surrounding physical environment</a:t>
            </a:r>
          </a:p>
          <a:p>
            <a:r>
              <a:rPr lang="en-US" dirty="0" smtClean="0"/>
              <a:t>Input </a:t>
            </a:r>
            <a:r>
              <a:rPr lang="en-US" dirty="0"/>
              <a:t>device: a device that allows data to be entered into a computer system</a:t>
            </a:r>
          </a:p>
          <a:p>
            <a:r>
              <a:rPr lang="en-US" b="1" dirty="0"/>
              <a:t>Analogue</a:t>
            </a:r>
            <a:r>
              <a:rPr lang="en-US" dirty="0"/>
              <a:t>: this is the smooth stream of data that we process on a daily basis</a:t>
            </a:r>
          </a:p>
          <a:p>
            <a:r>
              <a:rPr lang="en-US" b="1" dirty="0"/>
              <a:t>Microprocessor</a:t>
            </a:r>
            <a:r>
              <a:rPr lang="en-US" dirty="0"/>
              <a:t>: an integrated circuit used in monitoring and control technologies</a:t>
            </a:r>
          </a:p>
          <a:p>
            <a:r>
              <a:rPr lang="en-US" b="1" dirty="0"/>
              <a:t>Actuator</a:t>
            </a:r>
            <a:r>
              <a:rPr lang="en-US" dirty="0"/>
              <a:t>: this is a type of motor that controls a mechanism or system</a:t>
            </a:r>
          </a:p>
          <a:p>
            <a:r>
              <a:rPr lang="en-US" b="1" dirty="0"/>
              <a:t>Infrared</a:t>
            </a:r>
            <a:r>
              <a:rPr lang="en-US" dirty="0"/>
              <a:t>: a wave of light emitted by an object that is invisible to the naked human eye</a:t>
            </a:r>
          </a:p>
          <a:p>
            <a:r>
              <a:rPr lang="en-US" b="1" dirty="0"/>
              <a:t>Microwave</a:t>
            </a:r>
            <a:r>
              <a:rPr lang="en-US" dirty="0"/>
              <a:t>: an electromagnetic wave of energy </a:t>
            </a:r>
            <a:r>
              <a:rPr lang="en-US" dirty="0" err="1"/>
              <a:t>Piezoresistance</a:t>
            </a:r>
            <a:r>
              <a:rPr lang="en-US" dirty="0"/>
              <a:t>: a specific level of electrical charge that is linked to a specific level of resistance or pressure Humidity: the amount of water in the atmosphere </a:t>
            </a:r>
            <a:r>
              <a:rPr lang="en-US" b="1" dirty="0" err="1"/>
              <a:t>Photoresistor</a:t>
            </a:r>
            <a:r>
              <a:rPr lang="en-US" dirty="0"/>
              <a:t>: a light controlled resistor</a:t>
            </a:r>
            <a:endParaRPr lang="en-US" dirty="0" smtClean="0"/>
          </a:p>
        </p:txBody>
      </p:sp>
      <p:sp>
        <p:nvSpPr>
          <p:cNvPr id="7" name="Oval 6"/>
          <p:cNvSpPr/>
          <p:nvPr/>
        </p:nvSpPr>
        <p:spPr>
          <a:xfrm rot="1309147">
            <a:off x="8651398" y="990456"/>
            <a:ext cx="428342" cy="428342"/>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b="1" dirty="0" smtClean="0"/>
              <a:t>K</a:t>
            </a:r>
            <a:endParaRPr lang="en-GB" b="1" dirty="0"/>
          </a:p>
        </p:txBody>
      </p:sp>
      <p:sp>
        <p:nvSpPr>
          <p:cNvPr id="8" name="TextBox 7"/>
          <p:cNvSpPr txBox="1"/>
          <p:nvPr/>
        </p:nvSpPr>
        <p:spPr>
          <a:xfrm>
            <a:off x="179512" y="3930149"/>
            <a:ext cx="4032448" cy="2739211"/>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200" dirty="0"/>
          </a:p>
          <a:p>
            <a:pPr>
              <a:buClr>
                <a:schemeClr val="tx2">
                  <a:lumMod val="75000"/>
                </a:schemeClr>
              </a:buClr>
            </a:pPr>
            <a:endParaRPr lang="en-US" sz="200" dirty="0"/>
          </a:p>
          <a:p>
            <a:pPr>
              <a:buClr>
                <a:schemeClr val="tx2">
                  <a:lumMod val="75000"/>
                </a:schemeClr>
              </a:buClr>
            </a:pPr>
            <a:endParaRPr lang="en-US" sz="2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2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200" dirty="0"/>
          </a:p>
          <a:p>
            <a:pPr>
              <a:buClr>
                <a:schemeClr val="tx2">
                  <a:lumMod val="75000"/>
                </a:schemeClr>
              </a:buClr>
            </a:pPr>
            <a:endParaRPr lang="en-US" sz="200" dirty="0"/>
          </a:p>
          <a:p>
            <a:pPr>
              <a:buClr>
                <a:schemeClr val="tx2">
                  <a:lumMod val="75000"/>
                </a:schemeClr>
              </a:buClr>
            </a:pPr>
            <a:endParaRPr lang="en-US" sz="200" dirty="0"/>
          </a:p>
          <a:p>
            <a:pPr>
              <a:buClr>
                <a:schemeClr val="tx2">
                  <a:lumMod val="75000"/>
                </a:schemeClr>
              </a:buClr>
            </a:pPr>
            <a:endParaRPr lang="en-US" sz="200" dirty="0"/>
          </a:p>
          <a:p>
            <a:pPr>
              <a:buClr>
                <a:schemeClr val="tx2">
                  <a:lumMod val="75000"/>
                </a:schemeClr>
              </a:buClr>
            </a:pPr>
            <a:r>
              <a:rPr lang="en-US" dirty="0" smtClean="0"/>
              <a:t>Sensors </a:t>
            </a:r>
            <a:r>
              <a:rPr lang="en-US" dirty="0"/>
              <a:t>can automatically enter data into a computer system, removing the need for a human to manually enter the data.</a:t>
            </a:r>
          </a:p>
          <a:p>
            <a:pPr>
              <a:buClr>
                <a:schemeClr val="tx2">
                  <a:lumMod val="75000"/>
                </a:schemeClr>
              </a:buClr>
            </a:pPr>
            <a:r>
              <a:rPr lang="en-US" dirty="0"/>
              <a:t>They can be very beneficial as it can increase the accuracy of the data by removing the possibility of human error.</a:t>
            </a:r>
          </a:p>
        </p:txBody>
      </p:sp>
      <p:sp>
        <p:nvSpPr>
          <p:cNvPr id="9" name="Oval 8"/>
          <p:cNvSpPr/>
          <p:nvPr/>
        </p:nvSpPr>
        <p:spPr>
          <a:xfrm rot="2372960">
            <a:off x="3895214" y="3832334"/>
            <a:ext cx="502345" cy="502345"/>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chemeClr val="bg1"/>
                </a:solidFill>
                <a:sym typeface="Wingdings" panose="05000000000000000000" pitchFamily="2" charset="2"/>
              </a:rPr>
              <a:t>?</a:t>
            </a:r>
            <a:endParaRPr lang="en-GB" b="1" dirty="0">
              <a:solidFill>
                <a:schemeClr val="bg1"/>
              </a:solidFill>
            </a:endParaRPr>
          </a:p>
        </p:txBody>
      </p:sp>
      <p:sp>
        <p:nvSpPr>
          <p:cNvPr id="10" name="TextBox 9"/>
          <p:cNvSpPr txBox="1"/>
          <p:nvPr/>
        </p:nvSpPr>
        <p:spPr>
          <a:xfrm>
            <a:off x="179512" y="3912836"/>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Tree>
    <p:extLst>
      <p:ext uri="{BB962C8B-B14F-4D97-AF65-F5344CB8AC3E}">
        <p14:creationId xmlns:p14="http://schemas.microsoft.com/office/powerpoint/2010/main" val="77753323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a:t>
            </a:r>
            <a:endParaRPr lang="en-GB" b="1" dirty="0" smtClean="0"/>
          </a:p>
        </p:txBody>
      </p:sp>
      <p:sp>
        <p:nvSpPr>
          <p:cNvPr id="34" name="Rectangle 33"/>
          <p:cNvSpPr/>
          <p:nvPr/>
        </p:nvSpPr>
        <p:spPr>
          <a:xfrm>
            <a:off x="179512" y="1124744"/>
            <a:ext cx="8784976" cy="2677656"/>
          </a:xfrm>
          <a:prstGeom prst="rect">
            <a:avLst/>
          </a:prstGeom>
        </p:spPr>
        <p:txBody>
          <a:bodyPr wrap="square">
            <a:spAutoFit/>
          </a:bodyPr>
          <a:lstStyle/>
          <a:p>
            <a:pPr>
              <a:buClr>
                <a:srgbClr val="0070C0"/>
              </a:buClr>
            </a:pPr>
            <a:r>
              <a:rPr lang="en-US" sz="2100" b="1" dirty="0" smtClean="0">
                <a:solidFill>
                  <a:srgbClr val="C00000"/>
                </a:solidFill>
              </a:rPr>
              <a:t>Sensors</a:t>
            </a:r>
            <a:endParaRPr lang="en-US" sz="2100" b="1" dirty="0">
              <a:solidFill>
                <a:srgbClr val="C00000"/>
              </a:solidFill>
            </a:endParaRPr>
          </a:p>
          <a:p>
            <a:pPr marL="355600" indent="-355600">
              <a:buClr>
                <a:srgbClr val="0070C0"/>
              </a:buClr>
              <a:buFont typeface="Wingdings 3" panose="05040102010807070707" pitchFamily="18" charset="2"/>
              <a:buChar char=""/>
            </a:pPr>
            <a:r>
              <a:rPr lang="en-US" sz="2100" dirty="0" smtClean="0"/>
              <a:t>Using </a:t>
            </a:r>
            <a:r>
              <a:rPr lang="en-US" sz="2100" dirty="0"/>
              <a:t>sensors can also be very beneficial in environments </a:t>
            </a:r>
            <a:r>
              <a:rPr lang="en-US" sz="2100" dirty="0" smtClean="0"/>
              <a:t>that </a:t>
            </a:r>
            <a:r>
              <a:rPr lang="en-US" sz="2100" dirty="0"/>
              <a:t>could be harmful and dangerous for a human, for e-ample in a nuclear </a:t>
            </a:r>
            <a:r>
              <a:rPr lang="en-US" sz="2100" dirty="0" smtClean="0"/>
              <a:t>plant to </a:t>
            </a:r>
            <a:r>
              <a:rPr lang="en-US" sz="2100" dirty="0"/>
              <a:t>detect radiation levels, or </a:t>
            </a:r>
            <a:r>
              <a:rPr lang="en-US" sz="2100" dirty="0" smtClean="0"/>
              <a:t>inside </a:t>
            </a:r>
            <a:r>
              <a:rPr lang="en-US" sz="2100" dirty="0"/>
              <a:t>an active volcano to detect changes in activity.</a:t>
            </a:r>
          </a:p>
          <a:p>
            <a:pPr marL="355600" indent="-355600">
              <a:buClr>
                <a:srgbClr val="0070C0"/>
              </a:buClr>
              <a:buFont typeface="Wingdings 3" panose="05040102010807070707" pitchFamily="18" charset="2"/>
              <a:buChar char=""/>
            </a:pPr>
            <a:r>
              <a:rPr lang="en-US" sz="2100" dirty="0" smtClean="0"/>
              <a:t>Monitoring </a:t>
            </a:r>
            <a:r>
              <a:rPr lang="en-US" sz="2100" dirty="0"/>
              <a:t>and control technologies make use of many </a:t>
            </a:r>
            <a:r>
              <a:rPr lang="en-US" sz="2100" dirty="0" smtClean="0"/>
              <a:t>different </a:t>
            </a:r>
            <a:r>
              <a:rPr lang="en-US" sz="2100" dirty="0"/>
              <a:t>sensors. Monitoring technologies use sensors to </a:t>
            </a:r>
            <a:r>
              <a:rPr lang="en-US" sz="2100" dirty="0" smtClean="0"/>
              <a:t>monitor </a:t>
            </a:r>
            <a:r>
              <a:rPr lang="en-US" sz="2100" dirty="0"/>
              <a:t>an environment, often collecting data about the </a:t>
            </a:r>
            <a:r>
              <a:rPr lang="en-US" sz="2100" dirty="0" smtClean="0"/>
              <a:t>environment</a:t>
            </a:r>
            <a:r>
              <a:rPr lang="en-US" sz="2100" dirty="0"/>
              <a:t>.</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55</a:t>
            </a:r>
            <a:endParaRPr lang="en-GB" sz="1130" b="1" dirty="0">
              <a:latin typeface="Arial" panose="020B0604020202020204" pitchFamily="34" charset="0"/>
              <a:cs typeface="Arial" panose="020B0604020202020204" pitchFamily="34" charset="0"/>
            </a:endParaRPr>
          </a:p>
        </p:txBody>
      </p:sp>
      <p:sp>
        <p:nvSpPr>
          <p:cNvPr id="11" name="Rectangle 10"/>
          <p:cNvSpPr/>
          <p:nvPr/>
        </p:nvSpPr>
        <p:spPr>
          <a:xfrm>
            <a:off x="179512" y="3924505"/>
            <a:ext cx="4613985" cy="2677656"/>
          </a:xfrm>
          <a:prstGeom prst="rect">
            <a:avLst/>
          </a:prstGeom>
          <a:solidFill>
            <a:srgbClr val="F5FC9A"/>
          </a:solidFill>
          <a:ln w="57150">
            <a:solidFill>
              <a:srgbClr val="002060"/>
            </a:solidFill>
          </a:ln>
        </p:spPr>
        <p:txBody>
          <a:bodyPr wrap="square">
            <a:spAutoFit/>
          </a:bodyPr>
          <a:lstStyle/>
          <a:p>
            <a:pPr>
              <a:tabLst>
                <a:tab pos="1815704" algn="l"/>
              </a:tabLst>
            </a:pPr>
            <a:r>
              <a:rPr lang="en-US" sz="2400"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sz="2400" dirty="0"/>
              <a:t>Control technologies use sensors to automatically control elements of a system, or a whole system, by using the data from them to trigger an action or event.</a:t>
            </a:r>
            <a:endParaRPr lang="en-GB" sz="2400" u="sng" dirty="0">
              <a:solidFill>
                <a:srgbClr val="FF0000"/>
              </a:solidFill>
              <a:latin typeface="Arial" panose="020B0604020202020204" pitchFamily="34" charset="0"/>
              <a:cs typeface="Arial" panose="020B0604020202020204" pitchFamily="34" charset="0"/>
            </a:endParaRPr>
          </a:p>
        </p:txBody>
      </p:sp>
      <p:pic>
        <p:nvPicPr>
          <p:cNvPr id="1026" name="Picture 2" descr="Image result for nuclear reactor sens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924505"/>
            <a:ext cx="3984438" cy="2701403"/>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p:cNvSpPr/>
          <p:nvPr/>
        </p:nvSpPr>
        <p:spPr>
          <a:xfrm rot="3933655">
            <a:off x="4466625" y="3812067"/>
            <a:ext cx="586404" cy="586404"/>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40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332317200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a:t>
            </a:r>
            <a:endParaRPr lang="en-GB" b="1" dirty="0" smtClean="0"/>
          </a:p>
        </p:txBody>
      </p:sp>
      <p:sp>
        <p:nvSpPr>
          <p:cNvPr id="34" name="Rectangle 33"/>
          <p:cNvSpPr/>
          <p:nvPr/>
        </p:nvSpPr>
        <p:spPr>
          <a:xfrm>
            <a:off x="179513" y="1124744"/>
            <a:ext cx="5256583" cy="5647700"/>
          </a:xfrm>
          <a:prstGeom prst="rect">
            <a:avLst/>
          </a:prstGeom>
        </p:spPr>
        <p:txBody>
          <a:bodyPr wrap="square">
            <a:spAutoFit/>
          </a:bodyPr>
          <a:lstStyle/>
          <a:p>
            <a:pPr>
              <a:buClr>
                <a:srgbClr val="0070C0"/>
              </a:buClr>
            </a:pPr>
            <a:r>
              <a:rPr lang="en-US" sz="1900" b="1" dirty="0" smtClean="0">
                <a:solidFill>
                  <a:srgbClr val="C00000"/>
                </a:solidFill>
              </a:rPr>
              <a:t>Sensors</a:t>
            </a:r>
            <a:endParaRPr lang="en-US" sz="1900" b="1" dirty="0">
              <a:solidFill>
                <a:srgbClr val="C00000"/>
              </a:solidFill>
            </a:endParaRPr>
          </a:p>
          <a:p>
            <a:pPr marL="355600" indent="-355600">
              <a:buClr>
                <a:srgbClr val="C00000"/>
              </a:buClr>
              <a:buFont typeface="Wingdings 3" panose="05040102010807070707" pitchFamily="18" charset="2"/>
              <a:buChar char=""/>
            </a:pPr>
            <a:r>
              <a:rPr lang="en-US" sz="1900" dirty="0" smtClean="0"/>
              <a:t>The </a:t>
            </a:r>
            <a:r>
              <a:rPr lang="en-US" sz="1900" dirty="0"/>
              <a:t>basic concept behind most monitoring and control </a:t>
            </a:r>
            <a:r>
              <a:rPr lang="en-US" sz="1900" dirty="0" smtClean="0"/>
              <a:t>systems </a:t>
            </a:r>
            <a:r>
              <a:rPr lang="en-US" sz="1900" dirty="0"/>
              <a:t>is very similar. They will normally go through the </a:t>
            </a:r>
            <a:r>
              <a:rPr lang="en-US" sz="1900" dirty="0" smtClean="0"/>
              <a:t>following </a:t>
            </a:r>
            <a:r>
              <a:rPr lang="en-US" sz="1900" dirty="0"/>
              <a:t>steps</a:t>
            </a:r>
            <a:r>
              <a:rPr lang="en-US" sz="1900" dirty="0" smtClean="0"/>
              <a:t>:</a:t>
            </a:r>
          </a:p>
          <a:p>
            <a:pPr marL="711200" indent="-355600">
              <a:buClr>
                <a:srgbClr val="C00000"/>
              </a:buClr>
              <a:buFont typeface="Wingdings" panose="05000000000000000000" pitchFamily="2" charset="2"/>
              <a:buChar char="§"/>
            </a:pPr>
            <a:r>
              <a:rPr lang="en-US" sz="1900" dirty="0"/>
              <a:t>The sensor will constantly monitor the surrounding environment</a:t>
            </a:r>
          </a:p>
          <a:p>
            <a:pPr marL="711200" indent="-355600">
              <a:buClr>
                <a:srgbClr val="C00000"/>
              </a:buClr>
              <a:buFont typeface="Wingdings" panose="05000000000000000000" pitchFamily="2" charset="2"/>
              <a:buChar char="§"/>
            </a:pPr>
            <a:r>
              <a:rPr lang="en-US" sz="1900" dirty="0" smtClean="0"/>
              <a:t>The </a:t>
            </a:r>
            <a:r>
              <a:rPr lang="en-US" sz="1900" dirty="0"/>
              <a:t>data readings from the sensor will normally be analogue. Therefore, they will be converted to a digital signal for a computer system to process. This is done by an analogue to digital converter</a:t>
            </a:r>
          </a:p>
          <a:p>
            <a:pPr marL="711200" indent="-355600">
              <a:buClr>
                <a:srgbClr val="C00000"/>
              </a:buClr>
              <a:buFont typeface="Wingdings" panose="05000000000000000000" pitchFamily="2" charset="2"/>
              <a:buChar char="§"/>
            </a:pPr>
            <a:r>
              <a:rPr lang="en-US" sz="1900" dirty="0" smtClean="0"/>
              <a:t>The </a:t>
            </a:r>
            <a:r>
              <a:rPr lang="en-US" sz="1900" dirty="0"/>
              <a:t>digital signal is then sent to a microprocessor. The microprocessor processes the value and compares it to a pre-set value or range of values</a:t>
            </a:r>
          </a:p>
          <a:p>
            <a:pPr marL="711200" indent="-355600">
              <a:buClr>
                <a:srgbClr val="C00000"/>
              </a:buClr>
              <a:buFont typeface="Wingdings" panose="05000000000000000000" pitchFamily="2" charset="2"/>
              <a:buChar char="§"/>
            </a:pPr>
            <a:r>
              <a:rPr lang="en-US" sz="1900" dirty="0" smtClean="0"/>
              <a:t>If </a:t>
            </a:r>
            <a:r>
              <a:rPr lang="en-US" sz="1900" dirty="0"/>
              <a:t>the value is outside the acceptable range, the microprocessor will send a signal to an actuator to trigger any action that needs to be taken.</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55</a:t>
            </a:r>
            <a:endParaRPr lang="en-GB" sz="1130" b="1" dirty="0">
              <a:latin typeface="Arial" panose="020B0604020202020204" pitchFamily="34" charset="0"/>
              <a:cs typeface="Arial" panose="020B0604020202020204" pitchFamily="34" charset="0"/>
            </a:endParaRPr>
          </a:p>
        </p:txBody>
      </p:sp>
      <p:grpSp>
        <p:nvGrpSpPr>
          <p:cNvPr id="8" name="Group 7"/>
          <p:cNvGrpSpPr/>
          <p:nvPr/>
        </p:nvGrpSpPr>
        <p:grpSpPr>
          <a:xfrm>
            <a:off x="5652120" y="1196752"/>
            <a:ext cx="3257421" cy="5218684"/>
            <a:chOff x="5652120" y="1196752"/>
            <a:chExt cx="3257421" cy="5218684"/>
          </a:xfrm>
        </p:grpSpPr>
        <p:sp>
          <p:nvSpPr>
            <p:cNvPr id="9" name="Rounded Rectangle 8"/>
            <p:cNvSpPr/>
            <p:nvPr/>
          </p:nvSpPr>
          <p:spPr>
            <a:xfrm>
              <a:off x="5940152" y="1196752"/>
              <a:ext cx="1296144" cy="504056"/>
            </a:xfrm>
            <a:prstGeom prst="round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Start</a:t>
              </a:r>
              <a:endParaRPr lang="en-GB"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5940152" y="2889976"/>
              <a:ext cx="1296144" cy="504056"/>
            </a:xfrm>
            <a:prstGeom prst="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n-GB" sz="1100" dirty="0" smtClean="0">
                  <a:solidFill>
                    <a:schemeClr val="tx1"/>
                  </a:solidFill>
                  <a:latin typeface="Arial" panose="020B0604020202020204" pitchFamily="34" charset="0"/>
                  <a:cs typeface="Arial" panose="020B0604020202020204" pitchFamily="34" charset="0"/>
                </a:rPr>
                <a:t>Analogue data converted to digital value</a:t>
              </a:r>
              <a:endParaRPr lang="en-GB" sz="1100" dirty="0">
                <a:solidFill>
                  <a:schemeClr val="tx1"/>
                </a:solidFill>
                <a:latin typeface="Arial" panose="020B0604020202020204" pitchFamily="34" charset="0"/>
                <a:cs typeface="Arial" panose="020B0604020202020204" pitchFamily="34" charset="0"/>
              </a:endParaRPr>
            </a:p>
          </p:txBody>
        </p:sp>
        <p:sp>
          <p:nvSpPr>
            <p:cNvPr id="13" name="Rectangle 12"/>
            <p:cNvSpPr/>
            <p:nvPr/>
          </p:nvSpPr>
          <p:spPr>
            <a:xfrm>
              <a:off x="5940152" y="3761273"/>
              <a:ext cx="1296144" cy="504056"/>
            </a:xfrm>
            <a:prstGeom prst="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rmAutofit fontScale="77500" lnSpcReduction="20000"/>
            </a:bodyPr>
            <a:lstStyle/>
            <a:p>
              <a:pPr algn="ctr"/>
              <a:r>
                <a:rPr lang="en-GB" dirty="0" smtClean="0">
                  <a:solidFill>
                    <a:schemeClr val="tx1"/>
                  </a:solidFill>
                  <a:latin typeface="Arial" panose="020B0604020202020204" pitchFamily="34" charset="0"/>
                  <a:cs typeface="Arial" panose="020B0604020202020204" pitchFamily="34" charset="0"/>
                </a:rPr>
                <a:t>Value sent to microprocessor</a:t>
              </a:r>
              <a:endParaRPr lang="en-GB"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5940152" y="4632570"/>
              <a:ext cx="1296144" cy="504056"/>
            </a:xfrm>
            <a:prstGeom prst="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rmAutofit fontScale="62500" lnSpcReduction="20000"/>
            </a:bodyPr>
            <a:lstStyle/>
            <a:p>
              <a:pPr algn="ctr"/>
              <a:r>
                <a:rPr lang="en-GB" dirty="0" smtClean="0">
                  <a:solidFill>
                    <a:schemeClr val="tx1"/>
                  </a:solidFill>
                  <a:latin typeface="Arial" panose="020B0604020202020204" pitchFamily="34" charset="0"/>
                  <a:cs typeface="Arial" panose="020B0604020202020204" pitchFamily="34" charset="0"/>
                </a:rPr>
                <a:t>Microprocessor compares value to a pre-set range</a:t>
              </a:r>
              <a:endParaRPr lang="en-GB" dirty="0">
                <a:solidFill>
                  <a:schemeClr val="tx1"/>
                </a:solidFill>
                <a:latin typeface="Arial" panose="020B0604020202020204" pitchFamily="34" charset="0"/>
                <a:cs typeface="Arial" panose="020B0604020202020204" pitchFamily="34" charset="0"/>
              </a:endParaRPr>
            </a:p>
          </p:txBody>
        </p:sp>
        <p:sp>
          <p:nvSpPr>
            <p:cNvPr id="15" name="Parallelogram 14"/>
            <p:cNvSpPr/>
            <p:nvPr/>
          </p:nvSpPr>
          <p:spPr>
            <a:xfrm>
              <a:off x="7596336" y="5733256"/>
              <a:ext cx="1313205" cy="454686"/>
            </a:xfrm>
            <a:prstGeom prst="parallelogram">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n-GB" sz="900" dirty="0" smtClean="0">
                  <a:solidFill>
                    <a:schemeClr val="tx1"/>
                  </a:solidFill>
                  <a:latin typeface="Arial" panose="020B0604020202020204" pitchFamily="34" charset="0"/>
                  <a:cs typeface="Arial" panose="020B0604020202020204" pitchFamily="34" charset="0"/>
                </a:rPr>
                <a:t>Signal sent to actuator to turn street light on.</a:t>
              </a:r>
              <a:endParaRPr lang="en-GB" sz="900" dirty="0">
                <a:solidFill>
                  <a:schemeClr val="tx1"/>
                </a:solidFill>
                <a:latin typeface="Arial" panose="020B0604020202020204" pitchFamily="34" charset="0"/>
                <a:cs typeface="Arial" panose="020B0604020202020204" pitchFamily="34" charset="0"/>
              </a:endParaRPr>
            </a:p>
          </p:txBody>
        </p:sp>
        <p:sp>
          <p:nvSpPr>
            <p:cNvPr id="16" name="Parallelogram 15"/>
            <p:cNvSpPr/>
            <p:nvPr/>
          </p:nvSpPr>
          <p:spPr>
            <a:xfrm>
              <a:off x="5931622" y="2068049"/>
              <a:ext cx="1313205" cy="454686"/>
            </a:xfrm>
            <a:prstGeom prst="parallelogram">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n-GB" sz="1200" dirty="0" smtClean="0">
                  <a:solidFill>
                    <a:schemeClr val="tx1"/>
                  </a:solidFill>
                  <a:latin typeface="Arial" panose="020B0604020202020204" pitchFamily="34" charset="0"/>
                  <a:cs typeface="Arial" panose="020B0604020202020204" pitchFamily="34" charset="0"/>
                </a:rPr>
                <a:t>Light sensor takes reading</a:t>
              </a:r>
              <a:endParaRPr lang="en-GB" sz="1200" dirty="0">
                <a:solidFill>
                  <a:schemeClr val="tx1"/>
                </a:solidFill>
                <a:latin typeface="Arial" panose="020B0604020202020204" pitchFamily="34" charset="0"/>
                <a:cs typeface="Arial" panose="020B0604020202020204" pitchFamily="34" charset="0"/>
              </a:endParaRPr>
            </a:p>
          </p:txBody>
        </p:sp>
        <p:sp>
          <p:nvSpPr>
            <p:cNvPr id="17" name="Diamond 16"/>
            <p:cNvSpPr/>
            <p:nvPr/>
          </p:nvSpPr>
          <p:spPr>
            <a:xfrm>
              <a:off x="6128703" y="5503866"/>
              <a:ext cx="919043" cy="911570"/>
            </a:xfrm>
            <a:prstGeom prst="diamond">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en-GB" sz="900" dirty="0">
                <a:solidFill>
                  <a:schemeClr val="tx1"/>
                </a:solidFill>
                <a:latin typeface="Arial" panose="020B0604020202020204" pitchFamily="34" charset="0"/>
                <a:cs typeface="Arial" panose="020B0604020202020204" pitchFamily="34" charset="0"/>
              </a:endParaRPr>
            </a:p>
          </p:txBody>
        </p:sp>
        <p:cxnSp>
          <p:nvCxnSpPr>
            <p:cNvPr id="18" name="Straight Arrow Connector 17"/>
            <p:cNvCxnSpPr>
              <a:stCxn id="17" idx="3"/>
              <a:endCxn id="15" idx="5"/>
            </p:cNvCxnSpPr>
            <p:nvPr/>
          </p:nvCxnSpPr>
          <p:spPr>
            <a:xfrm>
              <a:off x="7047746" y="5959651"/>
              <a:ext cx="605426" cy="948"/>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4" idx="2"/>
              <a:endCxn id="17" idx="0"/>
            </p:cNvCxnSpPr>
            <p:nvPr/>
          </p:nvCxnSpPr>
          <p:spPr>
            <a:xfrm>
              <a:off x="6588224" y="5136626"/>
              <a:ext cx="1" cy="367240"/>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3" idx="2"/>
              <a:endCxn id="14" idx="0"/>
            </p:cNvCxnSpPr>
            <p:nvPr/>
          </p:nvCxnSpPr>
          <p:spPr>
            <a:xfrm>
              <a:off x="6588224" y="4265329"/>
              <a:ext cx="0"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0" idx="2"/>
              <a:endCxn id="13" idx="0"/>
            </p:cNvCxnSpPr>
            <p:nvPr/>
          </p:nvCxnSpPr>
          <p:spPr>
            <a:xfrm>
              <a:off x="6588224" y="3394032"/>
              <a:ext cx="0"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6" idx="4"/>
              <a:endCxn id="10" idx="0"/>
            </p:cNvCxnSpPr>
            <p:nvPr/>
          </p:nvCxnSpPr>
          <p:spPr>
            <a:xfrm flipH="1">
              <a:off x="6588224" y="2522735"/>
              <a:ext cx="1"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2"/>
              <a:endCxn id="16" idx="0"/>
            </p:cNvCxnSpPr>
            <p:nvPr/>
          </p:nvCxnSpPr>
          <p:spPr>
            <a:xfrm>
              <a:off x="6588224" y="1700808"/>
              <a:ext cx="1"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6588225" y="1844824"/>
              <a:ext cx="1728191" cy="0"/>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652120" y="1844824"/>
              <a:ext cx="919044" cy="0"/>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652120" y="1844824"/>
              <a:ext cx="0" cy="4114827"/>
            </a:xfrm>
            <a:prstGeom prst="line">
              <a:avLst/>
            </a:prstGeom>
            <a:ln w="38100">
              <a:solidFill>
                <a:srgbClr val="7D0D0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7" idx="1"/>
            </p:cNvCxnSpPr>
            <p:nvPr/>
          </p:nvCxnSpPr>
          <p:spPr>
            <a:xfrm flipH="1">
              <a:off x="5652121" y="5959651"/>
              <a:ext cx="476582" cy="0"/>
            </a:xfrm>
            <a:prstGeom prst="line">
              <a:avLst/>
            </a:prstGeom>
            <a:ln w="38100">
              <a:solidFill>
                <a:srgbClr val="7D0D0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316416" y="1844824"/>
              <a:ext cx="0" cy="3888432"/>
            </a:xfrm>
            <a:prstGeom prst="line">
              <a:avLst/>
            </a:prstGeom>
            <a:ln w="38100">
              <a:solidFill>
                <a:srgbClr val="7D0D0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796137" y="5733256"/>
              <a:ext cx="332565"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1400" dirty="0" smtClean="0"/>
                <a:t>N</a:t>
              </a:r>
              <a:endParaRPr lang="en-GB" dirty="0"/>
            </a:p>
          </p:txBody>
        </p:sp>
        <p:sp>
          <p:nvSpPr>
            <p:cNvPr id="30" name="TextBox 29"/>
            <p:cNvSpPr txBox="1"/>
            <p:nvPr/>
          </p:nvSpPr>
          <p:spPr>
            <a:xfrm>
              <a:off x="7119755" y="5733256"/>
              <a:ext cx="332565"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1400" dirty="0" smtClean="0"/>
                <a:t>Y</a:t>
              </a:r>
              <a:endParaRPr lang="en-GB" dirty="0"/>
            </a:p>
          </p:txBody>
        </p:sp>
        <p:sp>
          <p:nvSpPr>
            <p:cNvPr id="31" name="TextBox 30"/>
            <p:cNvSpPr txBox="1"/>
            <p:nvPr/>
          </p:nvSpPr>
          <p:spPr>
            <a:xfrm>
              <a:off x="6201653" y="5734417"/>
              <a:ext cx="773143" cy="43088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anose="020B0604020202020204" pitchFamily="34" charset="0"/>
                  <a:cs typeface="Arial" panose="020B0604020202020204" pitchFamily="34" charset="0"/>
                </a:rPr>
                <a:t>Is value in range</a:t>
              </a:r>
              <a:r>
                <a:rPr lang="en-GB" sz="1100" dirty="0" smtClean="0">
                  <a:latin typeface="Arial" panose="020B0604020202020204" pitchFamily="34" charset="0"/>
                  <a:cs typeface="Arial" panose="020B0604020202020204" pitchFamily="34" charset="0"/>
                </a:rPr>
                <a:t>?</a:t>
              </a:r>
              <a:endParaRPr lang="en-GB" sz="11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73377417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a:t>
            </a:r>
            <a:endParaRPr lang="en-GB" b="1" dirty="0" smtClean="0"/>
          </a:p>
        </p:txBody>
      </p:sp>
      <p:sp>
        <p:nvSpPr>
          <p:cNvPr id="34" name="Rectangle 33"/>
          <p:cNvSpPr/>
          <p:nvPr/>
        </p:nvSpPr>
        <p:spPr>
          <a:xfrm>
            <a:off x="179513" y="1124744"/>
            <a:ext cx="5472607" cy="5647700"/>
          </a:xfrm>
          <a:prstGeom prst="rect">
            <a:avLst/>
          </a:prstGeom>
        </p:spPr>
        <p:txBody>
          <a:bodyPr wrap="square">
            <a:spAutoFit/>
          </a:bodyPr>
          <a:lstStyle/>
          <a:p>
            <a:pPr>
              <a:buClr>
                <a:srgbClr val="0070C0"/>
              </a:buClr>
            </a:pPr>
            <a:r>
              <a:rPr lang="en-US" sz="1900" b="1" dirty="0" smtClean="0">
                <a:solidFill>
                  <a:srgbClr val="C00000"/>
                </a:solidFill>
              </a:rPr>
              <a:t>Sensors</a:t>
            </a:r>
            <a:endParaRPr lang="en-US" sz="1900" b="1" dirty="0">
              <a:solidFill>
                <a:srgbClr val="C00000"/>
              </a:solidFill>
            </a:endParaRPr>
          </a:p>
          <a:p>
            <a:pPr marL="355600" indent="-355600">
              <a:buClr>
                <a:srgbClr val="C00000"/>
              </a:buClr>
              <a:buFont typeface="Wingdings 3" panose="05040102010807070707" pitchFamily="18" charset="2"/>
              <a:buChar char=""/>
            </a:pPr>
            <a:r>
              <a:rPr lang="en-US" sz="1900" dirty="0"/>
              <a:t>A real-life example of a control technology in </a:t>
            </a:r>
            <a:r>
              <a:rPr lang="en-US" sz="1900" dirty="0" smtClean="0"/>
              <a:t>operation would </a:t>
            </a:r>
            <a:r>
              <a:rPr lang="en-US" sz="1900" dirty="0"/>
              <a:t>be an automated street light. This may include </a:t>
            </a:r>
            <a:r>
              <a:rPr lang="en-US" sz="1900" dirty="0" smtClean="0"/>
              <a:t>the following </a:t>
            </a:r>
            <a:r>
              <a:rPr lang="en-US" sz="1900" dirty="0"/>
              <a:t>stages:</a:t>
            </a:r>
          </a:p>
          <a:p>
            <a:pPr marL="711200" indent="-355600">
              <a:buClr>
                <a:srgbClr val="C00000"/>
              </a:buClr>
              <a:buFont typeface="Wingdings" panose="05000000000000000000" pitchFamily="2" charset="2"/>
              <a:buChar char="§"/>
            </a:pPr>
            <a:r>
              <a:rPr lang="en-US" sz="1900" dirty="0" smtClean="0"/>
              <a:t>A </a:t>
            </a:r>
            <a:r>
              <a:rPr lang="en-US" sz="1900" dirty="0"/>
              <a:t>light sensor will constantly </a:t>
            </a:r>
            <a:r>
              <a:rPr lang="en-US" sz="1900" dirty="0" smtClean="0"/>
              <a:t>monitor the </a:t>
            </a:r>
            <a:r>
              <a:rPr lang="en-US" sz="1900" dirty="0"/>
              <a:t>level of light present in the surrounding environment.</a:t>
            </a:r>
          </a:p>
          <a:p>
            <a:pPr marL="711200" indent="-355600">
              <a:buClr>
                <a:srgbClr val="C00000"/>
              </a:buClr>
              <a:buFont typeface="Wingdings" panose="05000000000000000000" pitchFamily="2" charset="2"/>
              <a:buChar char="§"/>
            </a:pPr>
            <a:r>
              <a:rPr lang="en-US" sz="1900" dirty="0" smtClean="0"/>
              <a:t>The </a:t>
            </a:r>
            <a:r>
              <a:rPr lang="en-US" sz="1900" dirty="0"/>
              <a:t>analogue data from the reading will be converted to a digital value by an analogue to digital converter.</a:t>
            </a:r>
          </a:p>
          <a:p>
            <a:pPr marL="711200" indent="-355600">
              <a:buClr>
                <a:srgbClr val="C00000"/>
              </a:buClr>
              <a:buFont typeface="Wingdings" panose="05000000000000000000" pitchFamily="2" charset="2"/>
              <a:buChar char="§"/>
            </a:pPr>
            <a:r>
              <a:rPr lang="en-US" sz="1900" dirty="0" smtClean="0"/>
              <a:t>The </a:t>
            </a:r>
            <a:r>
              <a:rPr lang="en-US" sz="1900" dirty="0"/>
              <a:t>digital signal is sent to a microprocessor and the microprocessor will compare the value to a pre-set range.</a:t>
            </a:r>
          </a:p>
          <a:p>
            <a:pPr marL="711200" indent="-355600">
              <a:buClr>
                <a:srgbClr val="C00000"/>
              </a:buClr>
              <a:buFont typeface="Wingdings" panose="05000000000000000000" pitchFamily="2" charset="2"/>
              <a:buChar char="§"/>
            </a:pPr>
            <a:r>
              <a:rPr lang="en-US" sz="1900" dirty="0" smtClean="0"/>
              <a:t>If </a:t>
            </a:r>
            <a:r>
              <a:rPr lang="en-US" sz="1900" dirty="0"/>
              <a:t>the value is outside the pre-set range, the microprocessor sends a signal to an actuator that will trigger the action to turn the street light on or off.</a:t>
            </a:r>
          </a:p>
          <a:p>
            <a:pPr marL="711200" indent="-355600">
              <a:buClr>
                <a:srgbClr val="C00000"/>
              </a:buClr>
              <a:buFont typeface="Wingdings" panose="05000000000000000000" pitchFamily="2" charset="2"/>
              <a:buChar char="§"/>
            </a:pPr>
            <a:r>
              <a:rPr lang="en-US" sz="1900" dirty="0" smtClean="0"/>
              <a:t>The </a:t>
            </a:r>
            <a:r>
              <a:rPr lang="en-US" sz="1900" dirty="0"/>
              <a:t>whole process will then be repeated.</a:t>
            </a:r>
          </a:p>
          <a:p>
            <a:pPr marL="355600" indent="-355600">
              <a:buClr>
                <a:srgbClr val="C00000"/>
              </a:buClr>
              <a:buFont typeface="Wingdings 3" panose="05040102010807070707" pitchFamily="18" charset="2"/>
              <a:buChar char=""/>
            </a:pPr>
            <a:r>
              <a:rPr lang="en-US" sz="1900" dirty="0"/>
              <a:t>We can represent this as a flowchart:</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55</a:t>
            </a:r>
            <a:endParaRPr lang="en-GB" sz="1130" b="1" dirty="0">
              <a:latin typeface="Arial" panose="020B0604020202020204" pitchFamily="34" charset="0"/>
              <a:cs typeface="Arial" panose="020B0604020202020204" pitchFamily="34" charset="0"/>
            </a:endParaRPr>
          </a:p>
        </p:txBody>
      </p:sp>
      <p:grpSp>
        <p:nvGrpSpPr>
          <p:cNvPr id="52" name="Group 51"/>
          <p:cNvGrpSpPr/>
          <p:nvPr/>
        </p:nvGrpSpPr>
        <p:grpSpPr>
          <a:xfrm>
            <a:off x="5652120" y="1196752"/>
            <a:ext cx="3257421" cy="5218684"/>
            <a:chOff x="5652120" y="1196752"/>
            <a:chExt cx="3257421" cy="5218684"/>
          </a:xfrm>
        </p:grpSpPr>
        <p:sp>
          <p:nvSpPr>
            <p:cNvPr id="3" name="Rounded Rectangle 2"/>
            <p:cNvSpPr/>
            <p:nvPr/>
          </p:nvSpPr>
          <p:spPr>
            <a:xfrm>
              <a:off x="5940152" y="1196752"/>
              <a:ext cx="1296144" cy="504056"/>
            </a:xfrm>
            <a:prstGeom prst="round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dirty="0" smtClean="0">
                  <a:solidFill>
                    <a:schemeClr val="tx1"/>
                  </a:solidFill>
                  <a:latin typeface="Arial" panose="020B0604020202020204" pitchFamily="34" charset="0"/>
                  <a:cs typeface="Arial" panose="020B0604020202020204" pitchFamily="34" charset="0"/>
                </a:rPr>
                <a:t>Start</a:t>
              </a:r>
              <a:endParaRPr lang="en-GB" dirty="0">
                <a:solidFill>
                  <a:schemeClr val="tx1"/>
                </a:solidFill>
                <a:latin typeface="Arial" panose="020B0604020202020204" pitchFamily="34" charset="0"/>
                <a:cs typeface="Arial" panose="020B0604020202020204" pitchFamily="34" charset="0"/>
              </a:endParaRPr>
            </a:p>
          </p:txBody>
        </p:sp>
        <p:sp>
          <p:nvSpPr>
            <p:cNvPr id="4" name="Rectangle 3"/>
            <p:cNvSpPr/>
            <p:nvPr/>
          </p:nvSpPr>
          <p:spPr>
            <a:xfrm>
              <a:off x="5940152" y="2889976"/>
              <a:ext cx="1296144" cy="504056"/>
            </a:xfrm>
            <a:prstGeom prst="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n-GB" sz="1100" dirty="0" smtClean="0">
                  <a:solidFill>
                    <a:schemeClr val="tx1"/>
                  </a:solidFill>
                  <a:latin typeface="Arial" panose="020B0604020202020204" pitchFamily="34" charset="0"/>
                  <a:cs typeface="Arial" panose="020B0604020202020204" pitchFamily="34" charset="0"/>
                </a:rPr>
                <a:t>Analogue data converted to digital value</a:t>
              </a:r>
              <a:endParaRPr lang="en-GB" sz="1100" dirty="0">
                <a:solidFill>
                  <a:schemeClr val="tx1"/>
                </a:solidFill>
                <a:latin typeface="Arial" panose="020B0604020202020204" pitchFamily="34" charset="0"/>
                <a:cs typeface="Arial" panose="020B0604020202020204" pitchFamily="34" charset="0"/>
              </a:endParaRPr>
            </a:p>
          </p:txBody>
        </p:sp>
        <p:sp>
          <p:nvSpPr>
            <p:cNvPr id="9" name="Rectangle 8"/>
            <p:cNvSpPr/>
            <p:nvPr/>
          </p:nvSpPr>
          <p:spPr>
            <a:xfrm>
              <a:off x="5940152" y="3761273"/>
              <a:ext cx="1296144" cy="504056"/>
            </a:xfrm>
            <a:prstGeom prst="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rmAutofit fontScale="77500" lnSpcReduction="20000"/>
            </a:bodyPr>
            <a:lstStyle/>
            <a:p>
              <a:pPr algn="ctr"/>
              <a:r>
                <a:rPr lang="en-GB" dirty="0" smtClean="0">
                  <a:solidFill>
                    <a:schemeClr val="tx1"/>
                  </a:solidFill>
                  <a:latin typeface="Arial" panose="020B0604020202020204" pitchFamily="34" charset="0"/>
                  <a:cs typeface="Arial" panose="020B0604020202020204" pitchFamily="34" charset="0"/>
                </a:rPr>
                <a:t>Value sent to microprocessor</a:t>
              </a:r>
              <a:endParaRPr lang="en-GB" dirty="0">
                <a:solidFill>
                  <a:schemeClr val="tx1"/>
                </a:solidFill>
                <a:latin typeface="Arial" panose="020B0604020202020204" pitchFamily="34" charset="0"/>
                <a:cs typeface="Arial" panose="020B0604020202020204" pitchFamily="34" charset="0"/>
              </a:endParaRPr>
            </a:p>
          </p:txBody>
        </p:sp>
        <p:sp>
          <p:nvSpPr>
            <p:cNvPr id="10" name="Rectangle 9"/>
            <p:cNvSpPr/>
            <p:nvPr/>
          </p:nvSpPr>
          <p:spPr>
            <a:xfrm>
              <a:off x="5940152" y="4632570"/>
              <a:ext cx="1296144" cy="504056"/>
            </a:xfrm>
            <a:prstGeom prst="rect">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rmAutofit fontScale="62500" lnSpcReduction="20000"/>
            </a:bodyPr>
            <a:lstStyle/>
            <a:p>
              <a:pPr algn="ctr"/>
              <a:r>
                <a:rPr lang="en-GB" dirty="0" smtClean="0">
                  <a:solidFill>
                    <a:schemeClr val="tx1"/>
                  </a:solidFill>
                  <a:latin typeface="Arial" panose="020B0604020202020204" pitchFamily="34" charset="0"/>
                  <a:cs typeface="Arial" panose="020B0604020202020204" pitchFamily="34" charset="0"/>
                </a:rPr>
                <a:t>Microprocessor compares value to a pre-set range</a:t>
              </a:r>
              <a:endParaRPr lang="en-GB" dirty="0">
                <a:solidFill>
                  <a:schemeClr val="tx1"/>
                </a:solidFill>
                <a:latin typeface="Arial" panose="020B0604020202020204" pitchFamily="34" charset="0"/>
                <a:cs typeface="Arial" panose="020B0604020202020204" pitchFamily="34" charset="0"/>
              </a:endParaRPr>
            </a:p>
          </p:txBody>
        </p:sp>
        <p:sp>
          <p:nvSpPr>
            <p:cNvPr id="6" name="Parallelogram 5"/>
            <p:cNvSpPr/>
            <p:nvPr/>
          </p:nvSpPr>
          <p:spPr>
            <a:xfrm>
              <a:off x="7596336" y="5733256"/>
              <a:ext cx="1313205" cy="454686"/>
            </a:xfrm>
            <a:prstGeom prst="parallelogram">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n-GB" sz="900" dirty="0" smtClean="0">
                  <a:solidFill>
                    <a:schemeClr val="tx1"/>
                  </a:solidFill>
                  <a:latin typeface="Arial" panose="020B0604020202020204" pitchFamily="34" charset="0"/>
                  <a:cs typeface="Arial" panose="020B0604020202020204" pitchFamily="34" charset="0"/>
                </a:rPr>
                <a:t>Signal sent to actuator to turn street light on.</a:t>
              </a:r>
              <a:endParaRPr lang="en-GB" sz="900" dirty="0">
                <a:solidFill>
                  <a:schemeClr val="tx1"/>
                </a:solidFill>
                <a:latin typeface="Arial" panose="020B0604020202020204" pitchFamily="34" charset="0"/>
                <a:cs typeface="Arial" panose="020B0604020202020204" pitchFamily="34" charset="0"/>
              </a:endParaRPr>
            </a:p>
          </p:txBody>
        </p:sp>
        <p:sp>
          <p:nvSpPr>
            <p:cNvPr id="12" name="Parallelogram 11"/>
            <p:cNvSpPr/>
            <p:nvPr/>
          </p:nvSpPr>
          <p:spPr>
            <a:xfrm>
              <a:off x="5931622" y="2068049"/>
              <a:ext cx="1313205" cy="454686"/>
            </a:xfrm>
            <a:prstGeom prst="parallelogram">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en-GB" sz="1200" dirty="0" smtClean="0">
                  <a:solidFill>
                    <a:schemeClr val="tx1"/>
                  </a:solidFill>
                  <a:latin typeface="Arial" panose="020B0604020202020204" pitchFamily="34" charset="0"/>
                  <a:cs typeface="Arial" panose="020B0604020202020204" pitchFamily="34" charset="0"/>
                </a:rPr>
                <a:t>Light sensor takes reading</a:t>
              </a:r>
              <a:endParaRPr lang="en-GB" sz="1200" dirty="0">
                <a:solidFill>
                  <a:schemeClr val="tx1"/>
                </a:solidFill>
                <a:latin typeface="Arial" panose="020B0604020202020204" pitchFamily="34" charset="0"/>
                <a:cs typeface="Arial" panose="020B0604020202020204" pitchFamily="34" charset="0"/>
              </a:endParaRPr>
            </a:p>
          </p:txBody>
        </p:sp>
        <p:sp>
          <p:nvSpPr>
            <p:cNvPr id="8" name="Diamond 7"/>
            <p:cNvSpPr/>
            <p:nvPr/>
          </p:nvSpPr>
          <p:spPr>
            <a:xfrm>
              <a:off x="6128703" y="5503866"/>
              <a:ext cx="919043" cy="911570"/>
            </a:xfrm>
            <a:prstGeom prst="diamond">
              <a:avLst/>
            </a:prstGeom>
            <a:noFill/>
            <a:ln w="38100">
              <a:solidFill>
                <a:srgbClr val="B2121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en-GB" sz="900" dirty="0">
                <a:solidFill>
                  <a:schemeClr val="tx1"/>
                </a:solidFill>
                <a:latin typeface="Arial" panose="020B0604020202020204" pitchFamily="34" charset="0"/>
                <a:cs typeface="Arial" panose="020B0604020202020204" pitchFamily="34" charset="0"/>
              </a:endParaRPr>
            </a:p>
          </p:txBody>
        </p:sp>
        <p:cxnSp>
          <p:nvCxnSpPr>
            <p:cNvPr id="13" name="Straight Arrow Connector 12"/>
            <p:cNvCxnSpPr>
              <a:stCxn id="8" idx="3"/>
              <a:endCxn id="6" idx="5"/>
            </p:cNvCxnSpPr>
            <p:nvPr/>
          </p:nvCxnSpPr>
          <p:spPr>
            <a:xfrm>
              <a:off x="7047746" y="5959651"/>
              <a:ext cx="605426" cy="948"/>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0" idx="2"/>
              <a:endCxn id="8" idx="0"/>
            </p:cNvCxnSpPr>
            <p:nvPr/>
          </p:nvCxnSpPr>
          <p:spPr>
            <a:xfrm>
              <a:off x="6588224" y="5136626"/>
              <a:ext cx="1" cy="367240"/>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9" idx="2"/>
              <a:endCxn id="10" idx="0"/>
            </p:cNvCxnSpPr>
            <p:nvPr/>
          </p:nvCxnSpPr>
          <p:spPr>
            <a:xfrm>
              <a:off x="6588224" y="4265329"/>
              <a:ext cx="0"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4" idx="2"/>
              <a:endCxn id="9" idx="0"/>
            </p:cNvCxnSpPr>
            <p:nvPr/>
          </p:nvCxnSpPr>
          <p:spPr>
            <a:xfrm>
              <a:off x="6588224" y="3394032"/>
              <a:ext cx="0"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2" idx="4"/>
              <a:endCxn id="4" idx="0"/>
            </p:cNvCxnSpPr>
            <p:nvPr/>
          </p:nvCxnSpPr>
          <p:spPr>
            <a:xfrm flipH="1">
              <a:off x="6588224" y="2522735"/>
              <a:ext cx="1"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3" idx="2"/>
              <a:endCxn id="12" idx="0"/>
            </p:cNvCxnSpPr>
            <p:nvPr/>
          </p:nvCxnSpPr>
          <p:spPr>
            <a:xfrm>
              <a:off x="6588224" y="1700808"/>
              <a:ext cx="1" cy="367241"/>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6588225" y="1844824"/>
              <a:ext cx="1728191" cy="0"/>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652120" y="1844824"/>
              <a:ext cx="919044" cy="0"/>
            </a:xfrm>
            <a:prstGeom prst="straightConnector1">
              <a:avLst/>
            </a:prstGeom>
            <a:ln w="38100">
              <a:solidFill>
                <a:srgbClr val="7D0D0D"/>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652120" y="1844824"/>
              <a:ext cx="0" cy="4114827"/>
            </a:xfrm>
            <a:prstGeom prst="line">
              <a:avLst/>
            </a:prstGeom>
            <a:ln w="38100">
              <a:solidFill>
                <a:srgbClr val="7D0D0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8" idx="1"/>
            </p:cNvCxnSpPr>
            <p:nvPr/>
          </p:nvCxnSpPr>
          <p:spPr>
            <a:xfrm flipH="1">
              <a:off x="5652121" y="5959651"/>
              <a:ext cx="476582" cy="0"/>
            </a:xfrm>
            <a:prstGeom prst="line">
              <a:avLst/>
            </a:prstGeom>
            <a:ln w="38100">
              <a:solidFill>
                <a:srgbClr val="7D0D0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8316416" y="1844824"/>
              <a:ext cx="0" cy="3888432"/>
            </a:xfrm>
            <a:prstGeom prst="line">
              <a:avLst/>
            </a:prstGeom>
            <a:ln w="38100">
              <a:solidFill>
                <a:srgbClr val="7D0D0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796137" y="5733256"/>
              <a:ext cx="332565"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1400" dirty="0" smtClean="0"/>
                <a:t>N</a:t>
              </a:r>
              <a:endParaRPr lang="en-GB" dirty="0"/>
            </a:p>
          </p:txBody>
        </p:sp>
        <p:sp>
          <p:nvSpPr>
            <p:cNvPr id="51" name="TextBox 50"/>
            <p:cNvSpPr txBox="1"/>
            <p:nvPr/>
          </p:nvSpPr>
          <p:spPr>
            <a:xfrm>
              <a:off x="7119755" y="5733256"/>
              <a:ext cx="332565"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GB" sz="1400" dirty="0" smtClean="0"/>
                <a:t>Y</a:t>
              </a:r>
              <a:endParaRPr lang="en-GB" dirty="0"/>
            </a:p>
          </p:txBody>
        </p:sp>
        <p:sp>
          <p:nvSpPr>
            <p:cNvPr id="50" name="TextBox 49"/>
            <p:cNvSpPr txBox="1"/>
            <p:nvPr/>
          </p:nvSpPr>
          <p:spPr>
            <a:xfrm>
              <a:off x="6201653" y="5734417"/>
              <a:ext cx="773143" cy="43088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1100" dirty="0">
                  <a:latin typeface="Arial" panose="020B0604020202020204" pitchFamily="34" charset="0"/>
                  <a:cs typeface="Arial" panose="020B0604020202020204" pitchFamily="34" charset="0"/>
                </a:rPr>
                <a:t>Is value in range</a:t>
              </a:r>
              <a:r>
                <a:rPr lang="en-GB" sz="1100" dirty="0" smtClean="0">
                  <a:latin typeface="Arial" panose="020B0604020202020204" pitchFamily="34" charset="0"/>
                  <a:cs typeface="Arial" panose="020B0604020202020204" pitchFamily="34" charset="0"/>
                </a:rPr>
                <a:t>?</a:t>
              </a:r>
              <a:endParaRPr lang="en-GB" sz="11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9602597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a:t>
            </a:r>
            <a:endParaRPr lang="en-GB" b="1" dirty="0" smtClean="0"/>
          </a:p>
        </p:txBody>
      </p:sp>
      <p:sp>
        <p:nvSpPr>
          <p:cNvPr id="34" name="Rectangle 33"/>
          <p:cNvSpPr/>
          <p:nvPr/>
        </p:nvSpPr>
        <p:spPr>
          <a:xfrm>
            <a:off x="179513" y="1124744"/>
            <a:ext cx="8784975" cy="5647700"/>
          </a:xfrm>
          <a:prstGeom prst="rect">
            <a:avLst/>
          </a:prstGeom>
        </p:spPr>
        <p:txBody>
          <a:bodyPr wrap="square">
            <a:spAutoFit/>
          </a:bodyPr>
          <a:lstStyle/>
          <a:p>
            <a:pPr>
              <a:buClr>
                <a:srgbClr val="0070C0"/>
              </a:buClr>
            </a:pPr>
            <a:r>
              <a:rPr lang="en-US" sz="1900" b="1" dirty="0" smtClean="0">
                <a:solidFill>
                  <a:srgbClr val="C00000"/>
                </a:solidFill>
              </a:rPr>
              <a:t>Sensors</a:t>
            </a:r>
            <a:endParaRPr lang="en-US" sz="1900" b="1" dirty="0">
              <a:solidFill>
                <a:srgbClr val="C00000"/>
              </a:solidFill>
            </a:endParaRPr>
          </a:p>
          <a:p>
            <a:pPr marL="355600" indent="-355600">
              <a:buClr>
                <a:srgbClr val="C00000"/>
              </a:buClr>
              <a:buFont typeface="Wingdings 3" panose="05040102010807070707" pitchFamily="18" charset="2"/>
              <a:buChar char=""/>
            </a:pPr>
            <a:r>
              <a:rPr lang="en-US" sz="1900" dirty="0"/>
              <a:t>This is an example of a control system at work. It is a control system as an action is triggered to control an element of the system as a result of the monitoring that is taking place. A monitoring system outputs results in a different way</a:t>
            </a:r>
            <a:r>
              <a:rPr lang="en-US" sz="1900" dirty="0" smtClean="0"/>
              <a:t>.</a:t>
            </a:r>
          </a:p>
          <a:p>
            <a:pPr marL="355600" indent="-355600">
              <a:buClr>
                <a:srgbClr val="C00000"/>
              </a:buClr>
              <a:buFont typeface="Wingdings 3" panose="05040102010807070707" pitchFamily="18" charset="2"/>
              <a:buChar char=""/>
            </a:pPr>
            <a:r>
              <a:rPr lang="en-US" sz="1900" dirty="0" smtClean="0"/>
              <a:t> </a:t>
            </a:r>
            <a:r>
              <a:rPr lang="en-US" sz="1900" dirty="0"/>
              <a:t>Rather than an action being triggered, the results of the readings taken from the monitoring can be output in the form of graphs or charts. This allows the readings to be compared and any patterns or trends to be identified. This information can then be used to inform any future decision making.</a:t>
            </a:r>
          </a:p>
          <a:p>
            <a:pPr marL="355600" indent="-355600">
              <a:buClr>
                <a:srgbClr val="C00000"/>
              </a:buClr>
              <a:buFont typeface="Wingdings 3" panose="05040102010807070707" pitchFamily="18" charset="2"/>
              <a:buChar char=""/>
            </a:pPr>
            <a:r>
              <a:rPr lang="en-US" sz="1900" dirty="0"/>
              <a:t>Monitoring systems can be used in scientific experiments. The experiments are often left to run for periods of time, with a monitoring system taking readings at regular intervals. The readings are then output and can be analysed. </a:t>
            </a:r>
            <a:endParaRPr lang="en-US" sz="1900" dirty="0" smtClean="0"/>
          </a:p>
          <a:p>
            <a:pPr marL="355600" indent="-355600">
              <a:buClr>
                <a:srgbClr val="C00000"/>
              </a:buClr>
              <a:buFont typeface="Wingdings 3" panose="05040102010807070707" pitchFamily="18" charset="2"/>
              <a:buChar char=""/>
            </a:pPr>
            <a:r>
              <a:rPr lang="en-US" sz="1900" dirty="0" smtClean="0"/>
              <a:t>This </a:t>
            </a:r>
            <a:r>
              <a:rPr lang="en-US" sz="1900" dirty="0"/>
              <a:t>kind of technology removes then need for a human to regularly take the readings. This means that the readings can be taken over long periods of time and can often be more accurate if taken by a system.</a:t>
            </a:r>
          </a:p>
          <a:p>
            <a:pPr marL="355600" indent="-355600">
              <a:buClr>
                <a:srgbClr val="C00000"/>
              </a:buClr>
              <a:buFont typeface="Wingdings 3" panose="05040102010807070707" pitchFamily="18" charset="2"/>
              <a:buChar char=""/>
            </a:pPr>
            <a:r>
              <a:rPr lang="en-US" sz="1900" dirty="0"/>
              <a:t>There are a range of different sensors that we need to be able to define. We also need to describe how they are used in monitoring and control technologies and evaluate using these technologies in our everyday lives.</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56</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805863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Motion</a:t>
            </a:r>
            <a:endParaRPr lang="en-GB" b="1" dirty="0" smtClean="0"/>
          </a:p>
        </p:txBody>
      </p:sp>
      <p:sp>
        <p:nvSpPr>
          <p:cNvPr id="34" name="Rectangle 33"/>
          <p:cNvSpPr/>
          <p:nvPr/>
        </p:nvSpPr>
        <p:spPr>
          <a:xfrm>
            <a:off x="179513" y="1124744"/>
            <a:ext cx="8784975" cy="5812360"/>
          </a:xfrm>
          <a:prstGeom prst="rect">
            <a:avLst/>
          </a:prstGeom>
        </p:spPr>
        <p:txBody>
          <a:bodyPr wrap="square">
            <a:spAutoFit/>
          </a:bodyPr>
          <a:lstStyle/>
          <a:p>
            <a:pPr>
              <a:buClr>
                <a:srgbClr val="C00000"/>
              </a:buClr>
            </a:pPr>
            <a:r>
              <a:rPr lang="en-US" sz="1740" b="1" dirty="0" smtClean="0">
                <a:solidFill>
                  <a:srgbClr val="B21212"/>
                </a:solidFill>
              </a:rPr>
              <a:t>Motion </a:t>
            </a:r>
            <a:r>
              <a:rPr lang="en-US" sz="1740" b="1" dirty="0">
                <a:solidFill>
                  <a:srgbClr val="B21212"/>
                </a:solidFill>
              </a:rPr>
              <a:t>sensors</a:t>
            </a:r>
          </a:p>
          <a:p>
            <a:pPr marL="355600" indent="-355600">
              <a:buClr>
                <a:srgbClr val="C00000"/>
              </a:buClr>
              <a:buFont typeface="Wingdings 3" panose="05040102010807070707" pitchFamily="18" charset="2"/>
              <a:buChar char=""/>
            </a:pPr>
            <a:r>
              <a:rPr lang="en-US" sz="1740" dirty="0"/>
              <a:t>A motion sensor detects movement. It can do this either passively or actively. A passive motion sensor reads the energy in its surrounding environment and detects changes caused by movement. An active motion sensor emits energy into the surrounding environment to detect any movement. An example of a passive motion sensor is a passive infrared sensor. This is a sensor that detects the presence of infrared energy if it appears in its surrounding environment. An example of an active motion sensor is a microwave sensor. This is a sensor that emits microwaves and detects the changes in the reflection it receives back when bouncing off nearby objects.</a:t>
            </a:r>
          </a:p>
          <a:p>
            <a:pPr marL="355600" indent="-355600">
              <a:buClr>
                <a:srgbClr val="C00000"/>
              </a:buClr>
              <a:buFont typeface="Wingdings 3" panose="05040102010807070707" pitchFamily="18" charset="2"/>
              <a:buChar char=""/>
            </a:pPr>
            <a:r>
              <a:rPr lang="en-US" sz="1740" dirty="0"/>
              <a:t>Passive infrared sensors are commonly used in security systems. These sensors are normally wall mounted in the corner of a room. As an </a:t>
            </a:r>
            <a:r>
              <a:rPr lang="en-US" sz="1740" dirty="0" smtClean="0"/>
              <a:t>intruder walks </a:t>
            </a:r>
            <a:r>
              <a:rPr lang="en-US" sz="1740" dirty="0"/>
              <a:t>in front of a sensor, the sensor detects the infrared energy emitted by the intruder. The detection of infrared energy by the sensor can then </a:t>
            </a:r>
            <a:r>
              <a:rPr lang="en-US" sz="1740" dirty="0" smtClean="0"/>
              <a:t>trigger </a:t>
            </a:r>
            <a:r>
              <a:rPr lang="en-US" sz="1740" dirty="0"/>
              <a:t>an alarm to sound.</a:t>
            </a:r>
          </a:p>
          <a:p>
            <a:pPr marL="355600" indent="-355600">
              <a:buClr>
                <a:srgbClr val="C00000"/>
              </a:buClr>
              <a:buFont typeface="Wingdings 3" panose="05040102010807070707" pitchFamily="18" charset="2"/>
              <a:buChar char=""/>
            </a:pPr>
            <a:r>
              <a:rPr lang="en-US" sz="1740" dirty="0"/>
              <a:t>Active motion sensors can also be used in security </a:t>
            </a:r>
            <a:r>
              <a:rPr lang="en-US" sz="1740" dirty="0" smtClean="0"/>
              <a:t/>
            </a:r>
            <a:br>
              <a:rPr lang="en-US" sz="1740" dirty="0" smtClean="0"/>
            </a:br>
            <a:r>
              <a:rPr lang="en-US" sz="1740" dirty="0" smtClean="0"/>
              <a:t>systems</a:t>
            </a:r>
            <a:r>
              <a:rPr lang="en-US" sz="1740" dirty="0"/>
              <a:t>. A microwave sensor continuously emits </a:t>
            </a:r>
            <a:r>
              <a:rPr lang="en-US" sz="1740" dirty="0" smtClean="0"/>
              <a:t/>
            </a:r>
            <a:br>
              <a:rPr lang="en-US" sz="1740" dirty="0" smtClean="0"/>
            </a:br>
            <a:r>
              <a:rPr lang="en-US" sz="1740" dirty="0" smtClean="0"/>
              <a:t>microwaves </a:t>
            </a:r>
            <a:r>
              <a:rPr lang="en-US" sz="1740" dirty="0"/>
              <a:t>into a room. As an </a:t>
            </a:r>
            <a:r>
              <a:rPr lang="en-US" sz="1740" dirty="0" smtClean="0"/>
              <a:t>intruder walks </a:t>
            </a:r>
            <a:br>
              <a:rPr lang="en-US" sz="1740" dirty="0" smtClean="0"/>
            </a:br>
            <a:r>
              <a:rPr lang="en-US" sz="1740" dirty="0" smtClean="0"/>
              <a:t>through </a:t>
            </a:r>
            <a:r>
              <a:rPr lang="en-US" sz="1740" dirty="0"/>
              <a:t>the microwaves, they will be reflected back </a:t>
            </a:r>
            <a:r>
              <a:rPr lang="en-US" sz="1740" dirty="0" smtClean="0"/>
              <a:t/>
            </a:r>
            <a:br>
              <a:rPr lang="en-US" sz="1740" dirty="0" smtClean="0"/>
            </a:br>
            <a:r>
              <a:rPr lang="en-US" sz="1740" dirty="0" smtClean="0"/>
              <a:t>much </a:t>
            </a:r>
            <a:r>
              <a:rPr lang="en-US" sz="1740" dirty="0"/>
              <a:t>more quickly to the sensor and it will detect </a:t>
            </a:r>
            <a:r>
              <a:rPr lang="en-US" sz="1740" dirty="0" smtClean="0"/>
              <a:t/>
            </a:r>
            <a:br>
              <a:rPr lang="en-US" sz="1740" dirty="0" smtClean="0"/>
            </a:br>
            <a:r>
              <a:rPr lang="en-US" sz="1740" dirty="0" smtClean="0"/>
              <a:t>the </a:t>
            </a:r>
            <a:r>
              <a:rPr lang="en-US" sz="1740" dirty="0"/>
              <a:t>change. This change in reflection of the </a:t>
            </a:r>
            <a:r>
              <a:rPr lang="en-US" sz="1740" dirty="0" smtClean="0"/>
              <a:t/>
            </a:r>
            <a:br>
              <a:rPr lang="en-US" sz="1740" dirty="0" smtClean="0"/>
            </a:br>
            <a:r>
              <a:rPr lang="en-US" sz="1740" dirty="0" smtClean="0"/>
              <a:t>microwaves </a:t>
            </a:r>
            <a:r>
              <a:rPr lang="en-US" sz="1740" dirty="0"/>
              <a:t>can then cause an alarm to sound.</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56</a:t>
            </a:r>
            <a:endParaRPr lang="en-GB" sz="1130" b="1" dirty="0">
              <a:latin typeface="Arial" panose="020B0604020202020204" pitchFamily="34" charset="0"/>
              <a:cs typeface="Arial" panose="020B0604020202020204" pitchFamily="34" charset="0"/>
            </a:endParaRPr>
          </a:p>
        </p:txBody>
      </p:sp>
      <p:pic>
        <p:nvPicPr>
          <p:cNvPr id="2" name="3.1 - Passive Infrared Motion Senso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868144" y="4941168"/>
            <a:ext cx="3034131" cy="1706698"/>
          </a:xfrm>
          <a:prstGeom prst="rect">
            <a:avLst/>
          </a:prstGeom>
        </p:spPr>
      </p:pic>
    </p:spTree>
    <p:extLst>
      <p:ext uri="{BB962C8B-B14F-4D97-AF65-F5344CB8AC3E}">
        <p14:creationId xmlns:p14="http://schemas.microsoft.com/office/powerpoint/2010/main" val="346780252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Motion</a:t>
            </a:r>
            <a:endParaRPr lang="en-GB" b="1" dirty="0" smtClean="0"/>
          </a:p>
        </p:txBody>
      </p:sp>
      <p:sp>
        <p:nvSpPr>
          <p:cNvPr id="34" name="Rectangle 33"/>
          <p:cNvSpPr/>
          <p:nvPr/>
        </p:nvSpPr>
        <p:spPr>
          <a:xfrm>
            <a:off x="179513" y="1124744"/>
            <a:ext cx="8784975" cy="5812360"/>
          </a:xfrm>
          <a:prstGeom prst="rect">
            <a:avLst/>
          </a:prstGeom>
        </p:spPr>
        <p:txBody>
          <a:bodyPr wrap="square">
            <a:spAutoFit/>
          </a:bodyPr>
          <a:lstStyle/>
          <a:p>
            <a:pPr>
              <a:buClr>
                <a:srgbClr val="C00000"/>
              </a:buClr>
            </a:pPr>
            <a:r>
              <a:rPr lang="en-US" sz="1740" b="1" dirty="0" smtClean="0">
                <a:solidFill>
                  <a:srgbClr val="B21212"/>
                </a:solidFill>
              </a:rPr>
              <a:t>Motion </a:t>
            </a:r>
            <a:r>
              <a:rPr lang="en-US" sz="1740" b="1" dirty="0">
                <a:solidFill>
                  <a:srgbClr val="B21212"/>
                </a:solidFill>
              </a:rPr>
              <a:t>sensors</a:t>
            </a:r>
          </a:p>
          <a:p>
            <a:pPr marL="355600" indent="-355600">
              <a:buClr>
                <a:srgbClr val="C00000"/>
              </a:buClr>
              <a:buFont typeface="Wingdings 3" panose="05040102010807070707" pitchFamily="18" charset="2"/>
              <a:buChar char=""/>
            </a:pPr>
            <a:r>
              <a:rPr lang="en-US" sz="1740" dirty="0"/>
              <a:t>A motion sensor detects movement. It can do this either passively or actively. A passive motion sensor reads the energy in its surrounding environment and detects changes caused by movement. An active motion sensor emits energy into the surrounding environment to detect any movement. An example of a passive motion sensor is a passive </a:t>
            </a:r>
            <a:r>
              <a:rPr lang="en-US" sz="1740" b="1" dirty="0">
                <a:solidFill>
                  <a:srgbClr val="FF0000"/>
                </a:solidFill>
              </a:rPr>
              <a:t>infrared</a:t>
            </a:r>
            <a:r>
              <a:rPr lang="en-US" sz="1740" dirty="0"/>
              <a:t> sensor. This is a sensor that detects the presence of infrared energy if it appears in its surrounding environment. An example of an active motion sensor is a </a:t>
            </a:r>
            <a:r>
              <a:rPr lang="en-US" sz="1740" b="1" dirty="0">
                <a:solidFill>
                  <a:srgbClr val="FF0000"/>
                </a:solidFill>
              </a:rPr>
              <a:t>microwave</a:t>
            </a:r>
            <a:r>
              <a:rPr lang="en-US" sz="1740" dirty="0">
                <a:solidFill>
                  <a:srgbClr val="FF0000"/>
                </a:solidFill>
              </a:rPr>
              <a:t> </a:t>
            </a:r>
            <a:r>
              <a:rPr lang="en-US" sz="1740" dirty="0"/>
              <a:t>sensor. This is a sensor that emits microwaves and detects the changes in the reflection it receives back when bouncing off nearby objects.</a:t>
            </a:r>
          </a:p>
          <a:p>
            <a:pPr marL="355600" indent="-355600">
              <a:buClr>
                <a:srgbClr val="C00000"/>
              </a:buClr>
              <a:buFont typeface="Wingdings 3" panose="05040102010807070707" pitchFamily="18" charset="2"/>
              <a:buChar char=""/>
            </a:pPr>
            <a:r>
              <a:rPr lang="en-US" sz="1740" dirty="0"/>
              <a:t>Passive infrared sensors are commonly used in security systems. These sensors are normally wall mounted in the corner of a room. As an </a:t>
            </a:r>
            <a:r>
              <a:rPr lang="en-US" sz="1740" dirty="0" smtClean="0"/>
              <a:t>intruder walks </a:t>
            </a:r>
            <a:r>
              <a:rPr lang="en-US" sz="1740" dirty="0"/>
              <a:t>in front of a sensor, the sensor detects the infrared energy emitted by the intruder. The detection of infrared energy by the sensor can then </a:t>
            </a:r>
            <a:r>
              <a:rPr lang="en-US" sz="1740" dirty="0" smtClean="0"/>
              <a:t>trigger </a:t>
            </a:r>
            <a:r>
              <a:rPr lang="en-US" sz="1740" dirty="0"/>
              <a:t>an alarm to sound.</a:t>
            </a:r>
          </a:p>
          <a:p>
            <a:pPr marL="355600" indent="-355600">
              <a:buClr>
                <a:srgbClr val="C00000"/>
              </a:buClr>
              <a:buFont typeface="Wingdings 3" panose="05040102010807070707" pitchFamily="18" charset="2"/>
              <a:buChar char=""/>
            </a:pPr>
            <a:r>
              <a:rPr lang="en-US" sz="1740" dirty="0"/>
              <a:t>Active motion sensors can also be used in security </a:t>
            </a:r>
            <a:r>
              <a:rPr lang="en-US" sz="1740" dirty="0" smtClean="0"/>
              <a:t/>
            </a:r>
            <a:br>
              <a:rPr lang="en-US" sz="1740" dirty="0" smtClean="0"/>
            </a:br>
            <a:r>
              <a:rPr lang="en-US" sz="1740" dirty="0" smtClean="0"/>
              <a:t>systems</a:t>
            </a:r>
            <a:r>
              <a:rPr lang="en-US" sz="1740" dirty="0"/>
              <a:t>. A microwave sensor continuously emits </a:t>
            </a:r>
            <a:r>
              <a:rPr lang="en-US" sz="1740" dirty="0" smtClean="0"/>
              <a:t/>
            </a:r>
            <a:br>
              <a:rPr lang="en-US" sz="1740" dirty="0" smtClean="0"/>
            </a:br>
            <a:r>
              <a:rPr lang="en-US" sz="1740" dirty="0" smtClean="0"/>
              <a:t>microwaves </a:t>
            </a:r>
            <a:r>
              <a:rPr lang="en-US" sz="1740" dirty="0"/>
              <a:t>into a room. As an </a:t>
            </a:r>
            <a:r>
              <a:rPr lang="en-US" sz="1740" dirty="0" smtClean="0"/>
              <a:t>intruder walks </a:t>
            </a:r>
            <a:br>
              <a:rPr lang="en-US" sz="1740" dirty="0" smtClean="0"/>
            </a:br>
            <a:r>
              <a:rPr lang="en-US" sz="1740" dirty="0" smtClean="0"/>
              <a:t>through </a:t>
            </a:r>
            <a:r>
              <a:rPr lang="en-US" sz="1740" dirty="0"/>
              <a:t>the microwaves, they will be reflected back </a:t>
            </a:r>
            <a:r>
              <a:rPr lang="en-US" sz="1740" dirty="0" smtClean="0"/>
              <a:t/>
            </a:r>
            <a:br>
              <a:rPr lang="en-US" sz="1740" dirty="0" smtClean="0"/>
            </a:br>
            <a:r>
              <a:rPr lang="en-US" sz="1740" dirty="0" smtClean="0"/>
              <a:t>much </a:t>
            </a:r>
            <a:r>
              <a:rPr lang="en-US" sz="1740" dirty="0"/>
              <a:t>more quickly to the sensor and it will detect </a:t>
            </a:r>
            <a:r>
              <a:rPr lang="en-US" sz="1740" dirty="0" smtClean="0"/>
              <a:t/>
            </a:r>
            <a:br>
              <a:rPr lang="en-US" sz="1740" dirty="0" smtClean="0"/>
            </a:br>
            <a:r>
              <a:rPr lang="en-US" sz="1740" dirty="0" smtClean="0"/>
              <a:t>the </a:t>
            </a:r>
            <a:r>
              <a:rPr lang="en-US" sz="1740" dirty="0"/>
              <a:t>change. This change in reflection of the </a:t>
            </a:r>
            <a:r>
              <a:rPr lang="en-US" sz="1740" dirty="0" smtClean="0"/>
              <a:t/>
            </a:r>
            <a:br>
              <a:rPr lang="en-US" sz="1740" dirty="0" smtClean="0"/>
            </a:br>
            <a:r>
              <a:rPr lang="en-US" sz="1740" dirty="0" smtClean="0"/>
              <a:t>microwaves </a:t>
            </a:r>
            <a:r>
              <a:rPr lang="en-US" sz="1740" dirty="0"/>
              <a:t>can then cause an alarm to sound.</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56</a:t>
            </a:r>
            <a:endParaRPr lang="en-GB" sz="1130" b="1" dirty="0">
              <a:latin typeface="Arial" panose="020B0604020202020204" pitchFamily="34" charset="0"/>
              <a:cs typeface="Arial" panose="020B0604020202020204" pitchFamily="34" charset="0"/>
            </a:endParaRPr>
          </a:p>
        </p:txBody>
      </p:sp>
      <p:pic>
        <p:nvPicPr>
          <p:cNvPr id="2" name="3.1 - Passive Infrared Motion Senso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868144" y="4941168"/>
            <a:ext cx="3034131" cy="1706698"/>
          </a:xfrm>
          <a:prstGeom prst="rect">
            <a:avLst/>
          </a:prstGeom>
        </p:spPr>
      </p:pic>
    </p:spTree>
    <p:extLst>
      <p:ext uri="{BB962C8B-B14F-4D97-AF65-F5344CB8AC3E}">
        <p14:creationId xmlns:p14="http://schemas.microsoft.com/office/powerpoint/2010/main" val="427599869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Motion</a:t>
            </a:r>
            <a:endParaRPr lang="en-GB" b="1" dirty="0" smtClean="0"/>
          </a:p>
        </p:txBody>
      </p:sp>
      <p:sp>
        <p:nvSpPr>
          <p:cNvPr id="34" name="Rectangle 33"/>
          <p:cNvSpPr/>
          <p:nvPr/>
        </p:nvSpPr>
        <p:spPr>
          <a:xfrm>
            <a:off x="179513" y="1124744"/>
            <a:ext cx="5688631" cy="1446550"/>
          </a:xfrm>
          <a:prstGeom prst="rect">
            <a:avLst/>
          </a:prstGeom>
        </p:spPr>
        <p:txBody>
          <a:bodyPr wrap="square">
            <a:spAutoFit/>
          </a:bodyPr>
          <a:lstStyle/>
          <a:p>
            <a:pPr>
              <a:buClr>
                <a:srgbClr val="C00000"/>
              </a:buClr>
            </a:pPr>
            <a:r>
              <a:rPr lang="en-US" sz="2200" b="1" dirty="0" smtClean="0">
                <a:solidFill>
                  <a:srgbClr val="B21212"/>
                </a:solidFill>
              </a:rPr>
              <a:t>Motion </a:t>
            </a:r>
            <a:r>
              <a:rPr lang="en-US" sz="2200" b="1" dirty="0">
                <a:solidFill>
                  <a:srgbClr val="B21212"/>
                </a:solidFill>
              </a:rPr>
              <a:t>sensors</a:t>
            </a:r>
          </a:p>
          <a:p>
            <a:pPr marL="355600" indent="-355600">
              <a:buClr>
                <a:srgbClr val="C00000"/>
              </a:buClr>
              <a:buFont typeface="Wingdings 3" panose="05040102010807070707" pitchFamily="18" charset="2"/>
              <a:buChar char=""/>
            </a:pPr>
            <a:r>
              <a:rPr lang="en-US" sz="2200" dirty="0"/>
              <a:t>Motion sensors are not error proof and can sometimes cause a false alarm to sound</a:t>
            </a:r>
            <a:r>
              <a:rPr lang="en-US" sz="2200" dirty="0" smtClean="0"/>
              <a:t>.</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56</a:t>
            </a:r>
            <a:endParaRPr lang="en-GB" sz="1130" b="1" dirty="0">
              <a:latin typeface="Arial" panose="020B0604020202020204" pitchFamily="34" charset="0"/>
              <a:cs typeface="Arial" panose="020B0604020202020204" pitchFamily="34" charset="0"/>
            </a:endParaRPr>
          </a:p>
        </p:txBody>
      </p:sp>
      <p:pic>
        <p:nvPicPr>
          <p:cNvPr id="2" name="3.1 - Passive Infrared Motion Senso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868144" y="4077072"/>
            <a:ext cx="3034131" cy="1706698"/>
          </a:xfrm>
          <a:prstGeom prst="rect">
            <a:avLst/>
          </a:prstGeom>
        </p:spPr>
      </p:pic>
      <p:sp>
        <p:nvSpPr>
          <p:cNvPr id="4" name="Rectangle 3"/>
          <p:cNvSpPr/>
          <p:nvPr/>
        </p:nvSpPr>
        <p:spPr>
          <a:xfrm>
            <a:off x="5868144" y="3429000"/>
            <a:ext cx="3034131" cy="584775"/>
          </a:xfrm>
          <a:prstGeom prst="rect">
            <a:avLst/>
          </a:prstGeom>
        </p:spPr>
        <p:txBody>
          <a:bodyPr wrap="square">
            <a:spAutoFit/>
          </a:bodyPr>
          <a:lstStyle/>
          <a:p>
            <a:r>
              <a:rPr lang="en-US" sz="1600" b="1" dirty="0"/>
              <a:t>Figure 3.01 </a:t>
            </a:r>
            <a:r>
              <a:rPr lang="en-US" sz="1600" dirty="0"/>
              <a:t>- Passive infrared sensor in a security system.</a:t>
            </a:r>
            <a:endParaRPr lang="en-GB" sz="1600" dirty="0"/>
          </a:p>
        </p:txBody>
      </p:sp>
      <p:pic>
        <p:nvPicPr>
          <p:cNvPr id="6" name="Picture 5"/>
          <p:cNvPicPr>
            <a:picLocks noChangeAspect="1"/>
          </p:cNvPicPr>
          <p:nvPr/>
        </p:nvPicPr>
        <p:blipFill rotWithShape="1">
          <a:blip r:embed="rId6" cstate="print">
            <a:extLst>
              <a:ext uri="{28A0092B-C50C-407E-A947-70E740481C1C}">
                <a14:useLocalDpi xmlns:a14="http://schemas.microsoft.com/office/drawing/2010/main" val="0"/>
              </a:ext>
            </a:extLst>
          </a:blip>
          <a:srcRect l="18500" t="14710" r="24800" b="21768"/>
          <a:stretch/>
        </p:blipFill>
        <p:spPr>
          <a:xfrm>
            <a:off x="5964154" y="1196752"/>
            <a:ext cx="2938119" cy="2203589"/>
          </a:xfrm>
          <a:prstGeom prst="rect">
            <a:avLst/>
          </a:prstGeom>
        </p:spPr>
      </p:pic>
      <p:sp>
        <p:nvSpPr>
          <p:cNvPr id="7" name="Rectangle 6"/>
          <p:cNvSpPr/>
          <p:nvPr/>
        </p:nvSpPr>
        <p:spPr>
          <a:xfrm>
            <a:off x="169719" y="2514376"/>
            <a:ext cx="5698425" cy="4154984"/>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sz="2200" dirty="0"/>
              <a:t>Motion sensors can be used in lots of other monitoring and control systems. These include:</a:t>
            </a:r>
          </a:p>
          <a:p>
            <a:pPr marL="627063" indent="-285750">
              <a:buClr>
                <a:srgbClr val="C00000"/>
              </a:buClr>
              <a:buFont typeface="Wingdings" panose="05000000000000000000" pitchFamily="2" charset="2"/>
              <a:buChar char="§"/>
            </a:pPr>
            <a:r>
              <a:rPr lang="en-US" sz="2200" dirty="0" smtClean="0"/>
              <a:t>CCTV </a:t>
            </a:r>
            <a:r>
              <a:rPr lang="en-US" sz="2200" dirty="0"/>
              <a:t>systems, to </a:t>
            </a:r>
            <a:r>
              <a:rPr lang="en-US" sz="2200" dirty="0" err="1"/>
              <a:t>manoeuvre</a:t>
            </a:r>
            <a:r>
              <a:rPr lang="en-US" sz="2200" dirty="0"/>
              <a:t> the camera to the direction of motion that is detected</a:t>
            </a:r>
          </a:p>
          <a:p>
            <a:pPr marL="627063" indent="-285750">
              <a:buClr>
                <a:srgbClr val="C00000"/>
              </a:buClr>
              <a:buFont typeface="Wingdings" panose="05000000000000000000" pitchFamily="2" charset="2"/>
              <a:buChar char="§"/>
            </a:pPr>
            <a:r>
              <a:rPr lang="en-US" sz="2200" dirty="0" smtClean="0"/>
              <a:t>opening </a:t>
            </a:r>
            <a:r>
              <a:rPr lang="en-US" sz="2200" dirty="0"/>
              <a:t>and closing automatic doors</a:t>
            </a:r>
          </a:p>
          <a:p>
            <a:pPr marL="627063" indent="-285750">
              <a:buClr>
                <a:srgbClr val="C00000"/>
              </a:buClr>
              <a:buFont typeface="Wingdings" panose="05000000000000000000" pitchFamily="2" charset="2"/>
              <a:buChar char="§"/>
            </a:pPr>
            <a:r>
              <a:rPr lang="en-US" sz="2200" dirty="0" smtClean="0"/>
              <a:t>automatically </a:t>
            </a:r>
            <a:r>
              <a:rPr lang="en-US" sz="2200" dirty="0"/>
              <a:t>turning lights on or off in a room when a person enters or leaves</a:t>
            </a:r>
          </a:p>
          <a:p>
            <a:pPr marL="627063" indent="-285750">
              <a:buClr>
                <a:srgbClr val="C00000"/>
              </a:buClr>
              <a:buFont typeface="Wingdings" panose="05000000000000000000" pitchFamily="2" charset="2"/>
              <a:buChar char="§"/>
            </a:pPr>
            <a:r>
              <a:rPr lang="en-US" sz="2200" dirty="0" smtClean="0"/>
              <a:t>automatically </a:t>
            </a:r>
            <a:r>
              <a:rPr lang="en-US" sz="2200" dirty="0"/>
              <a:t>turning water taps on or off</a:t>
            </a:r>
          </a:p>
          <a:p>
            <a:pPr marL="627063" indent="-285750">
              <a:buClr>
                <a:srgbClr val="C00000"/>
              </a:buClr>
              <a:buFont typeface="Wingdings" panose="05000000000000000000" pitchFamily="2" charset="2"/>
              <a:buChar char="§"/>
            </a:pPr>
            <a:r>
              <a:rPr lang="en-US" sz="2200" dirty="0" smtClean="0"/>
              <a:t>automated </a:t>
            </a:r>
            <a:r>
              <a:rPr lang="en-US" sz="2200" dirty="0"/>
              <a:t>barriers in a carpark.</a:t>
            </a:r>
            <a:endParaRPr lang="en-GB" sz="2200" dirty="0"/>
          </a:p>
        </p:txBody>
      </p:sp>
      <p:sp>
        <p:nvSpPr>
          <p:cNvPr id="8" name="TextBox 7">
            <a:hlinkClick r:id="rId7" action="ppaction://hlinkfile"/>
          </p:cNvPr>
          <p:cNvSpPr txBox="1"/>
          <p:nvPr/>
        </p:nvSpPr>
        <p:spPr>
          <a:xfrm>
            <a:off x="6808683" y="5974617"/>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Tree>
    <p:extLst>
      <p:ext uri="{BB962C8B-B14F-4D97-AF65-F5344CB8AC3E}">
        <p14:creationId xmlns:p14="http://schemas.microsoft.com/office/powerpoint/2010/main" val="213486619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Motion</a:t>
            </a:r>
            <a:endParaRPr lang="en-GB" b="1" dirty="0" smtClean="0"/>
          </a:p>
        </p:txBody>
      </p:sp>
      <p:sp>
        <p:nvSpPr>
          <p:cNvPr id="34" name="Rectangle 33"/>
          <p:cNvSpPr/>
          <p:nvPr/>
        </p:nvSpPr>
        <p:spPr>
          <a:xfrm>
            <a:off x="179514" y="2636912"/>
            <a:ext cx="5626416" cy="1015663"/>
          </a:xfrm>
          <a:prstGeom prst="rect">
            <a:avLst/>
          </a:prstGeom>
        </p:spPr>
        <p:txBody>
          <a:bodyPr wrap="square">
            <a:spAutoFit/>
          </a:bodyPr>
          <a:lstStyle/>
          <a:p>
            <a:pPr>
              <a:buClr>
                <a:srgbClr val="C00000"/>
              </a:buClr>
            </a:pPr>
            <a:r>
              <a:rPr lang="en-US" sz="2000" b="1" dirty="0" smtClean="0">
                <a:solidFill>
                  <a:srgbClr val="B21212"/>
                </a:solidFill>
              </a:rPr>
              <a:t>Motion </a:t>
            </a:r>
            <a:r>
              <a:rPr lang="en-US" sz="2000" b="1" dirty="0">
                <a:solidFill>
                  <a:srgbClr val="B21212"/>
                </a:solidFill>
              </a:rPr>
              <a:t>sensors</a:t>
            </a:r>
          </a:p>
          <a:p>
            <a:pPr marL="355600" indent="-355600">
              <a:buClr>
                <a:srgbClr val="C00000"/>
              </a:buClr>
              <a:buFont typeface="Wingdings 3" panose="05040102010807070707" pitchFamily="18" charset="2"/>
              <a:buChar char=""/>
            </a:pPr>
            <a:r>
              <a:rPr lang="en-US" sz="2000" dirty="0"/>
              <a:t>Motion sensors are not error proof and can sometimes cause a false alarm to sound</a:t>
            </a:r>
            <a:r>
              <a:rPr lang="en-US" sz="2000" dirty="0" smtClean="0"/>
              <a:t>.</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56</a:t>
            </a:r>
            <a:endParaRPr lang="en-GB" sz="1130" b="1" dirty="0">
              <a:latin typeface="Arial" panose="020B0604020202020204" pitchFamily="34" charset="0"/>
              <a:cs typeface="Arial" panose="020B0604020202020204" pitchFamily="34" charset="0"/>
            </a:endParaRPr>
          </a:p>
        </p:txBody>
      </p:sp>
      <p:sp>
        <p:nvSpPr>
          <p:cNvPr id="4" name="Rectangle 3"/>
          <p:cNvSpPr/>
          <p:nvPr/>
        </p:nvSpPr>
        <p:spPr>
          <a:xfrm>
            <a:off x="5877938" y="2996952"/>
            <a:ext cx="3086549" cy="646331"/>
          </a:xfrm>
          <a:prstGeom prst="rect">
            <a:avLst/>
          </a:prstGeom>
        </p:spPr>
        <p:txBody>
          <a:bodyPr wrap="square">
            <a:spAutoFit/>
          </a:bodyPr>
          <a:lstStyle/>
          <a:p>
            <a:r>
              <a:rPr lang="en-US" b="1" dirty="0"/>
              <a:t>Figure 3.02 </a:t>
            </a:r>
            <a:r>
              <a:rPr lang="en-US" dirty="0"/>
              <a:t>- CCTV security cameras.</a:t>
            </a:r>
            <a:endParaRPr lang="en-GB"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3414" t="11149" r="12087" b="22465"/>
          <a:stretch/>
        </p:blipFill>
        <p:spPr>
          <a:xfrm>
            <a:off x="5877938" y="1124744"/>
            <a:ext cx="3086549" cy="1843913"/>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7937" y="3680882"/>
            <a:ext cx="3086549" cy="2069240"/>
          </a:xfrm>
          <a:prstGeom prst="rect">
            <a:avLst/>
          </a:prstGeom>
        </p:spPr>
      </p:pic>
      <p:sp>
        <p:nvSpPr>
          <p:cNvPr id="9" name="Rectangle 8"/>
          <p:cNvSpPr/>
          <p:nvPr/>
        </p:nvSpPr>
        <p:spPr>
          <a:xfrm>
            <a:off x="5877937" y="5787721"/>
            <a:ext cx="3086549" cy="646331"/>
          </a:xfrm>
          <a:prstGeom prst="rect">
            <a:avLst/>
          </a:prstGeom>
        </p:spPr>
        <p:txBody>
          <a:bodyPr wrap="square">
            <a:spAutoFit/>
          </a:bodyPr>
          <a:lstStyle/>
          <a:p>
            <a:r>
              <a:rPr lang="en-US" b="1" dirty="0" smtClean="0"/>
              <a:t>Figure </a:t>
            </a:r>
            <a:r>
              <a:rPr lang="en-US" b="1" dirty="0"/>
              <a:t>3.03 </a:t>
            </a:r>
            <a:r>
              <a:rPr lang="en-US" dirty="0"/>
              <a:t>- A car park barrier.</a:t>
            </a:r>
            <a:endParaRPr lang="en-GB" dirty="0"/>
          </a:p>
        </p:txBody>
      </p:sp>
      <p:sp>
        <p:nvSpPr>
          <p:cNvPr id="14" name="TextBox 13"/>
          <p:cNvSpPr txBox="1"/>
          <p:nvPr/>
        </p:nvSpPr>
        <p:spPr>
          <a:xfrm>
            <a:off x="179511" y="1124744"/>
            <a:ext cx="5626418" cy="1384995"/>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sz="2000" dirty="0"/>
              <a:t>Find out how passive and active motion sensors can be combined to create a security system that is less prone to error.</a:t>
            </a:r>
          </a:p>
        </p:txBody>
      </p:sp>
      <p:sp>
        <p:nvSpPr>
          <p:cNvPr id="15" name="TextBox 14"/>
          <p:cNvSpPr txBox="1"/>
          <p:nvPr/>
        </p:nvSpPr>
        <p:spPr>
          <a:xfrm>
            <a:off x="191316" y="1124744"/>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
        <p:nvSpPr>
          <p:cNvPr id="16" name="Rectangle 15"/>
          <p:cNvSpPr/>
          <p:nvPr/>
        </p:nvSpPr>
        <p:spPr>
          <a:xfrm>
            <a:off x="191316" y="3719142"/>
            <a:ext cx="5585587" cy="2862322"/>
          </a:xfrm>
          <a:prstGeom prst="rect">
            <a:avLst/>
          </a:prstGeom>
          <a:solidFill>
            <a:schemeClr val="accent1">
              <a:lumMod val="20000"/>
              <a:lumOff val="80000"/>
            </a:schemeClr>
          </a:solidFill>
          <a:ln w="57150">
            <a:solidFill>
              <a:srgbClr val="002060"/>
            </a:solidFill>
          </a:ln>
        </p:spPr>
        <p:txBody>
          <a:bodyPr wrap="square">
            <a:spAutoFit/>
          </a:bodyPr>
          <a:lstStyle/>
          <a:p>
            <a:r>
              <a:rPr lang="en-US" sz="2000" b="1" dirty="0">
                <a:solidFill>
                  <a:srgbClr val="C00000"/>
                </a:solidFill>
              </a:rPr>
              <a:t>Discussion Point</a:t>
            </a:r>
          </a:p>
          <a:p>
            <a:pPr marL="342900" indent="-342900">
              <a:buClr>
                <a:srgbClr val="C00000"/>
              </a:buClr>
              <a:buFont typeface="Wingdings" panose="05000000000000000000" pitchFamily="2" charset="2"/>
              <a:buChar char="§"/>
            </a:pPr>
            <a:r>
              <a:rPr lang="en-US" sz="2000" dirty="0"/>
              <a:t>By using motion detectors in various ways a business can be made more environmentally friendly. </a:t>
            </a:r>
            <a:endParaRPr lang="en-US" sz="2000" dirty="0" smtClean="0"/>
          </a:p>
          <a:p>
            <a:pPr marL="342900" indent="-342900">
              <a:buClr>
                <a:srgbClr val="C00000"/>
              </a:buClr>
              <a:buFont typeface="Wingdings" panose="05000000000000000000" pitchFamily="2" charset="2"/>
              <a:buChar char="§"/>
            </a:pPr>
            <a:r>
              <a:rPr lang="en-US" sz="2000" dirty="0" smtClean="0"/>
              <a:t>Using </a:t>
            </a:r>
            <a:r>
              <a:rPr lang="en-US" sz="2000" dirty="0"/>
              <a:t>motion sensors, a business can make sure that lights are only turned on when a person is working in a room and they can also make sure that no water is left running. Why could this be important to a business?</a:t>
            </a:r>
            <a:endParaRPr lang="en-GB" sz="2000" u="sng" dirty="0">
              <a:solidFill>
                <a:srgbClr val="FF0000"/>
              </a:solidFill>
              <a:latin typeface="Arial" panose="020B0604020202020204" pitchFamily="34" charset="0"/>
              <a:cs typeface="Arial" panose="020B0604020202020204" pitchFamily="34" charset="0"/>
            </a:endParaRPr>
          </a:p>
        </p:txBody>
      </p:sp>
      <p:sp>
        <p:nvSpPr>
          <p:cNvPr id="17" name="Oval 16"/>
          <p:cNvSpPr/>
          <p:nvPr/>
        </p:nvSpPr>
        <p:spPr>
          <a:xfrm rot="1078849">
            <a:off x="5474921" y="3563034"/>
            <a:ext cx="475701" cy="473949"/>
          </a:xfrm>
          <a:prstGeom prst="ellipse">
            <a:avLst/>
          </a:prstGeom>
          <a:solidFill>
            <a:schemeClr val="accent1">
              <a:lumMod val="60000"/>
              <a:lumOff val="40000"/>
            </a:schemeClr>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006552"/>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647700"/>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1900" dirty="0" smtClean="0"/>
              <a:t>As </a:t>
            </a:r>
            <a:r>
              <a:rPr lang="en-US" sz="1900" dirty="0"/>
              <a:t>a teacher, you will refer to these concepts again and again to help unify the subject and make sense </a:t>
            </a:r>
            <a:r>
              <a:rPr lang="en-US" sz="1900" dirty="0" smtClean="0"/>
              <a:t>of IT. </a:t>
            </a:r>
            <a:r>
              <a:rPr lang="en-US" sz="1900" dirty="0"/>
              <a:t>If mastered, learners can use the concepts to solve problems or to understand unfamiliar </a:t>
            </a:r>
            <a:r>
              <a:rPr lang="en-US" sz="1900" dirty="0" smtClean="0"/>
              <a:t>subject-related material</a:t>
            </a:r>
            <a:r>
              <a:rPr lang="en-US" sz="1900" dirty="0"/>
              <a:t>.</a:t>
            </a:r>
          </a:p>
          <a:p>
            <a:pPr marL="711200" indent="-271463">
              <a:buClr>
                <a:srgbClr val="0070C0"/>
              </a:buClr>
              <a:buFont typeface="Wingdings" panose="05000000000000000000" pitchFamily="2" charset="2"/>
              <a:buChar char="§"/>
            </a:pPr>
            <a:r>
              <a:rPr lang="en-US" sz="1900" b="1" dirty="0" smtClean="0"/>
              <a:t>Impact </a:t>
            </a:r>
            <a:r>
              <a:rPr lang="en-US" sz="1900" b="1" dirty="0"/>
              <a:t>of Information </a:t>
            </a:r>
            <a:r>
              <a:rPr lang="en-US" sz="1900" b="1" dirty="0" smtClean="0"/>
              <a:t>Technology</a:t>
            </a:r>
            <a:br>
              <a:rPr lang="en-US" sz="1900" b="1" dirty="0" smtClean="0"/>
            </a:br>
            <a:r>
              <a:rPr lang="en-US" sz="1900" dirty="0" smtClean="0"/>
              <a:t>Information </a:t>
            </a:r>
            <a:r>
              <a:rPr lang="en-US" sz="1900" dirty="0"/>
              <a:t>Technology (IT) is the application of technology to process </a:t>
            </a:r>
            <a:r>
              <a:rPr lang="en-US" sz="1900" dirty="0" smtClean="0"/>
              <a:t>information.</a:t>
            </a:r>
            <a:br>
              <a:rPr lang="en-US" sz="1900" dirty="0" smtClean="0"/>
            </a:br>
            <a:r>
              <a:rPr lang="en-US" sz="1900" dirty="0" smtClean="0"/>
              <a:t>The </a:t>
            </a:r>
            <a:r>
              <a:rPr lang="en-US" sz="1900" dirty="0"/>
              <a:t>impact of IT on all aspects of everyday life is immense. The enormity of the impact can be seen </a:t>
            </a:r>
            <a:r>
              <a:rPr lang="en-US" sz="1900" dirty="0" smtClean="0"/>
              <a:t>in industry </a:t>
            </a:r>
            <a:r>
              <a:rPr lang="en-US" sz="1900" dirty="0"/>
              <a:t>and commerce, transport, leisure, medicine and the home. The impact on the work force is </a:t>
            </a:r>
            <a:r>
              <a:rPr lang="en-US" sz="1900" dirty="0" smtClean="0"/>
              <a:t>a very </a:t>
            </a:r>
            <a:r>
              <a:rPr lang="en-US" sz="1900" dirty="0"/>
              <a:t>important factor to consider and communications using new technologies have made the </a:t>
            </a:r>
            <a:r>
              <a:rPr lang="en-US" sz="1900" dirty="0" smtClean="0"/>
              <a:t>World seem </a:t>
            </a:r>
            <a:r>
              <a:rPr lang="en-US" sz="1900" dirty="0"/>
              <a:t>smaller.</a:t>
            </a:r>
          </a:p>
          <a:p>
            <a:pPr marL="711200" indent="-271463">
              <a:buClr>
                <a:srgbClr val="0070C0"/>
              </a:buClr>
              <a:buFont typeface="Wingdings" panose="05000000000000000000" pitchFamily="2" charset="2"/>
              <a:buChar char="§"/>
            </a:pPr>
            <a:r>
              <a:rPr lang="en-US" sz="1900" b="1" dirty="0" smtClean="0"/>
              <a:t>Hardware </a:t>
            </a:r>
            <a:r>
              <a:rPr lang="en-US" sz="1900" b="1" dirty="0"/>
              <a:t>and </a:t>
            </a:r>
            <a:r>
              <a:rPr lang="en-US" sz="1900" b="1" dirty="0" smtClean="0"/>
              <a:t>software</a:t>
            </a:r>
            <a:br>
              <a:rPr lang="en-US" sz="1900" b="1" dirty="0" smtClean="0"/>
            </a:br>
            <a:r>
              <a:rPr lang="en-US" sz="1900" dirty="0" smtClean="0"/>
              <a:t>Many </a:t>
            </a:r>
            <a:r>
              <a:rPr lang="en-US" sz="1900" dirty="0"/>
              <a:t>hardware components and software applications are used in IT systems. It is important </a:t>
            </a:r>
            <a:r>
              <a:rPr lang="en-US" sz="1900" dirty="0" smtClean="0"/>
              <a:t>to understand </a:t>
            </a:r>
            <a:r>
              <a:rPr lang="en-US" sz="1900" dirty="0"/>
              <a:t>how these work, and how they interact with each other and within our environment.</a:t>
            </a:r>
          </a:p>
          <a:p>
            <a:pPr marL="711200" indent="-271463">
              <a:buClr>
                <a:srgbClr val="0070C0"/>
              </a:buClr>
              <a:buFont typeface="Wingdings" panose="05000000000000000000" pitchFamily="2" charset="2"/>
              <a:buChar char="§"/>
            </a:pPr>
            <a:r>
              <a:rPr lang="en-US" sz="1900" b="1" dirty="0" smtClean="0"/>
              <a:t>Network</a:t>
            </a:r>
            <a:br>
              <a:rPr lang="en-US" sz="1900" b="1" dirty="0" smtClean="0"/>
            </a:br>
            <a:r>
              <a:rPr lang="en-US" sz="1900" dirty="0" smtClean="0"/>
              <a:t>Computer </a:t>
            </a:r>
            <a:r>
              <a:rPr lang="en-US" sz="1900" dirty="0"/>
              <a:t>systems can be connected together to form networks allowing them to share resources.</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Pressure</a:t>
            </a:r>
            <a:endParaRPr lang="en-GB" b="1" dirty="0" smtClean="0"/>
          </a:p>
        </p:txBody>
      </p:sp>
      <p:sp>
        <p:nvSpPr>
          <p:cNvPr id="34" name="Rectangle 33"/>
          <p:cNvSpPr/>
          <p:nvPr/>
        </p:nvSpPr>
        <p:spPr>
          <a:xfrm>
            <a:off x="179514" y="1140410"/>
            <a:ext cx="8784974" cy="5632311"/>
          </a:xfrm>
          <a:prstGeom prst="rect">
            <a:avLst/>
          </a:prstGeom>
        </p:spPr>
        <p:txBody>
          <a:bodyPr wrap="square">
            <a:spAutoFit/>
          </a:bodyPr>
          <a:lstStyle/>
          <a:p>
            <a:pPr>
              <a:buClr>
                <a:srgbClr val="C00000"/>
              </a:buClr>
            </a:pPr>
            <a:r>
              <a:rPr lang="en-US" b="1" dirty="0" smtClean="0">
                <a:solidFill>
                  <a:srgbClr val="C00000"/>
                </a:solidFill>
              </a:rPr>
              <a:t>Pressure </a:t>
            </a:r>
            <a:r>
              <a:rPr lang="en-US" b="1" dirty="0">
                <a:solidFill>
                  <a:srgbClr val="C00000"/>
                </a:solidFill>
              </a:rPr>
              <a:t>sensors</a:t>
            </a:r>
          </a:p>
          <a:p>
            <a:pPr marL="355600" indent="-355600">
              <a:buClr>
                <a:srgbClr val="C00000"/>
              </a:buClr>
              <a:buFont typeface="Wingdings 3" panose="05040102010807070707" pitchFamily="18" charset="2"/>
              <a:buChar char=""/>
            </a:pPr>
            <a:r>
              <a:rPr lang="en-US" dirty="0" smtClean="0"/>
              <a:t>Pressure </a:t>
            </a:r>
            <a:r>
              <a:rPr lang="en-US" dirty="0"/>
              <a:t>sensor measures pressure, normally of a </a:t>
            </a:r>
            <a:r>
              <a:rPr lang="en-US" dirty="0" smtClean="0"/>
              <a:t/>
            </a:r>
            <a:br>
              <a:rPr lang="en-US" dirty="0" smtClean="0"/>
            </a:br>
            <a:r>
              <a:rPr lang="en-US" dirty="0" smtClean="0"/>
              <a:t>liquid e.g. </a:t>
            </a:r>
            <a:r>
              <a:rPr lang="en-US" dirty="0"/>
              <a:t>gas. The measure of pressure is based </a:t>
            </a:r>
            <a:r>
              <a:rPr lang="en-US" dirty="0" smtClean="0"/>
              <a:t/>
            </a:r>
            <a:br>
              <a:rPr lang="en-US" dirty="0" smtClean="0"/>
            </a:br>
            <a:r>
              <a:rPr lang="en-US" dirty="0" smtClean="0"/>
              <a:t>upon </a:t>
            </a:r>
            <a:r>
              <a:rPr lang="en-US" dirty="0"/>
              <a:t>the force </a:t>
            </a:r>
            <a:r>
              <a:rPr lang="en-US" dirty="0" smtClean="0"/>
              <a:t>it takes </a:t>
            </a:r>
            <a:r>
              <a:rPr lang="en-US" dirty="0"/>
              <a:t>to stop a liquid or gas from </a:t>
            </a:r>
            <a:r>
              <a:rPr lang="en-US" dirty="0" smtClean="0"/>
              <a:t/>
            </a:r>
            <a:br>
              <a:rPr lang="en-US" dirty="0" smtClean="0"/>
            </a:br>
            <a:r>
              <a:rPr lang="en-US" dirty="0" smtClean="0"/>
              <a:t>expanding</a:t>
            </a:r>
            <a:r>
              <a:rPr lang="en-US" dirty="0"/>
              <a:t>.</a:t>
            </a:r>
          </a:p>
          <a:p>
            <a:pPr marL="355600" indent="-355600">
              <a:buClr>
                <a:srgbClr val="C00000"/>
              </a:buClr>
              <a:buFont typeface="Wingdings 3" panose="05040102010807070707" pitchFamily="18" charset="2"/>
              <a:buChar char=""/>
            </a:pPr>
            <a:r>
              <a:rPr lang="en-US" dirty="0" smtClean="0"/>
              <a:t>Most </a:t>
            </a:r>
            <a:r>
              <a:rPr lang="en-US" dirty="0"/>
              <a:t>modern pressure sensors use a principal </a:t>
            </a:r>
            <a:r>
              <a:rPr lang="en-US" dirty="0" smtClean="0"/>
              <a:t/>
            </a:r>
            <a:br>
              <a:rPr lang="en-US" dirty="0" smtClean="0"/>
            </a:br>
            <a:r>
              <a:rPr lang="en-US" dirty="0" smtClean="0"/>
              <a:t>called </a:t>
            </a:r>
            <a:r>
              <a:rPr lang="en-US" dirty="0" err="1" smtClean="0"/>
              <a:t>piezoresistance</a:t>
            </a:r>
            <a:r>
              <a:rPr lang="en-US" dirty="0"/>
              <a:t>. In </a:t>
            </a:r>
            <a:r>
              <a:rPr lang="en-US" dirty="0" err="1"/>
              <a:t>piezoresistance</a:t>
            </a:r>
            <a:r>
              <a:rPr lang="en-US" dirty="0"/>
              <a:t>, a </a:t>
            </a:r>
            <a:r>
              <a:rPr lang="en-US" dirty="0" smtClean="0"/>
              <a:t/>
            </a:r>
            <a:br>
              <a:rPr lang="en-US" dirty="0" smtClean="0"/>
            </a:br>
            <a:r>
              <a:rPr lang="en-US" dirty="0" smtClean="0"/>
              <a:t>specific </a:t>
            </a:r>
            <a:r>
              <a:rPr lang="en-US" dirty="0"/>
              <a:t>level </a:t>
            </a:r>
            <a:r>
              <a:rPr lang="en-US" dirty="0" smtClean="0"/>
              <a:t>of pressure </a:t>
            </a:r>
            <a:r>
              <a:rPr lang="en-US" dirty="0"/>
              <a:t>is linked to a specific </a:t>
            </a:r>
            <a:r>
              <a:rPr lang="en-US" dirty="0" smtClean="0"/>
              <a:t/>
            </a:r>
            <a:br>
              <a:rPr lang="en-US" dirty="0" smtClean="0"/>
            </a:br>
            <a:r>
              <a:rPr lang="en-US" dirty="0" smtClean="0"/>
              <a:t>level </a:t>
            </a:r>
            <a:r>
              <a:rPr lang="en-US" dirty="0"/>
              <a:t>of charge </a:t>
            </a:r>
            <a:r>
              <a:rPr lang="en-US" dirty="0" smtClean="0"/>
              <a:t>through </a:t>
            </a:r>
            <a:r>
              <a:rPr lang="en-US" dirty="0"/>
              <a:t>a </a:t>
            </a:r>
            <a:r>
              <a:rPr lang="en-US" dirty="0" smtClean="0"/>
              <a:t>substance</a:t>
            </a:r>
            <a:r>
              <a:rPr lang="en-US" dirty="0"/>
              <a:t>. If a change </a:t>
            </a:r>
            <a:r>
              <a:rPr lang="en-US" dirty="0" smtClean="0"/>
              <a:t/>
            </a:r>
            <a:br>
              <a:rPr lang="en-US" dirty="0" smtClean="0"/>
            </a:br>
            <a:r>
              <a:rPr lang="en-US" dirty="0" smtClean="0"/>
              <a:t>in </a:t>
            </a:r>
            <a:r>
              <a:rPr lang="en-US" dirty="0"/>
              <a:t>the level of </a:t>
            </a:r>
            <a:r>
              <a:rPr lang="en-US" dirty="0" smtClean="0"/>
              <a:t>charge </a:t>
            </a:r>
            <a:r>
              <a:rPr lang="en-US" dirty="0"/>
              <a:t>is </a:t>
            </a:r>
            <a:r>
              <a:rPr lang="en-US" dirty="0" smtClean="0"/>
              <a:t>detected, this is </a:t>
            </a:r>
            <a:r>
              <a:rPr lang="en-US" dirty="0"/>
              <a:t>interpreted as a change in pressure. Pressure </a:t>
            </a:r>
            <a:r>
              <a:rPr lang="en-US" dirty="0" smtClean="0"/>
              <a:t>sensors </a:t>
            </a:r>
            <a:r>
              <a:rPr lang="en-US" dirty="0"/>
              <a:t>can be used in things such as pipes to measure </a:t>
            </a:r>
            <a:r>
              <a:rPr lang="en-US" dirty="0" smtClean="0"/>
              <a:t>the flow </a:t>
            </a:r>
            <a:r>
              <a:rPr lang="en-US" dirty="0"/>
              <a:t>of liquid or gas through them, to make sure they </a:t>
            </a:r>
            <a:r>
              <a:rPr lang="en-US" dirty="0" smtClean="0"/>
              <a:t>do not </a:t>
            </a:r>
            <a:r>
              <a:rPr lang="en-US" dirty="0"/>
              <a:t>flow too quickly.</a:t>
            </a:r>
          </a:p>
          <a:p>
            <a:pPr marL="355600" indent="-355600">
              <a:buClr>
                <a:srgbClr val="C00000"/>
              </a:buClr>
              <a:buFont typeface="Wingdings 3" panose="05040102010807070707" pitchFamily="18" charset="2"/>
              <a:buChar char=""/>
            </a:pPr>
            <a:r>
              <a:rPr lang="en-US" dirty="0" smtClean="0"/>
              <a:t>Pressure </a:t>
            </a:r>
            <a:r>
              <a:rPr lang="en-US" dirty="0"/>
              <a:t>sensors can be used in many different monitoring </a:t>
            </a:r>
            <a:r>
              <a:rPr lang="en-US" dirty="0" smtClean="0"/>
              <a:t> and control </a:t>
            </a:r>
            <a:r>
              <a:rPr lang="en-US" dirty="0"/>
              <a:t>technologies. These include:</a:t>
            </a:r>
          </a:p>
          <a:p>
            <a:pPr marL="620713" indent="-252413">
              <a:buClr>
                <a:srgbClr val="C00000"/>
              </a:buClr>
              <a:buFont typeface="Wingdings" panose="05000000000000000000" pitchFamily="2" charset="2"/>
              <a:buChar char="§"/>
            </a:pPr>
            <a:r>
              <a:rPr lang="en-US" b="1" dirty="0" smtClean="0"/>
              <a:t>The vehicle </a:t>
            </a:r>
            <a:r>
              <a:rPr lang="en-US" b="1" dirty="0"/>
              <a:t>industry</a:t>
            </a:r>
            <a:r>
              <a:rPr lang="en-US" dirty="0"/>
              <a:t>. They are used to form part of the safety system of a vehicle. Pressure sensors are used </a:t>
            </a:r>
            <a:r>
              <a:rPr lang="en-US" dirty="0" smtClean="0"/>
              <a:t>to </a:t>
            </a:r>
            <a:r>
              <a:rPr lang="en-US" dirty="0"/>
              <a:t>monitor the oil and coolant in the vehicle. They are </a:t>
            </a:r>
            <a:r>
              <a:rPr lang="en-US" dirty="0" smtClean="0"/>
              <a:t>used </a:t>
            </a:r>
            <a:r>
              <a:rPr lang="en-US" dirty="0"/>
              <a:t>to regulate the power given to the engine based </a:t>
            </a:r>
            <a:r>
              <a:rPr lang="en-US" dirty="0" smtClean="0"/>
              <a:t>on the </a:t>
            </a:r>
            <a:r>
              <a:rPr lang="en-US" dirty="0"/>
              <a:t>pressure placed on the accelerator and brake. </a:t>
            </a:r>
            <a:r>
              <a:rPr lang="en-US" dirty="0" smtClean="0"/>
              <a:t>The </a:t>
            </a:r>
            <a:r>
              <a:rPr lang="en-US" dirty="0"/>
              <a:t>airbag safety system also uses pressure </a:t>
            </a:r>
            <a:r>
              <a:rPr lang="en-US" dirty="0" smtClean="0"/>
              <a:t>sensors. </a:t>
            </a:r>
            <a:r>
              <a:rPr lang="en-US" dirty="0"/>
              <a:t>T</a:t>
            </a:r>
            <a:r>
              <a:rPr lang="en-US" dirty="0" smtClean="0"/>
              <a:t>he </a:t>
            </a:r>
            <a:r>
              <a:rPr lang="en-US" dirty="0"/>
              <a:t>air bags will be triggered to inflate when a high </a:t>
            </a:r>
            <a:r>
              <a:rPr lang="en-US" dirty="0" smtClean="0"/>
              <a:t>amount </a:t>
            </a:r>
            <a:r>
              <a:rPr lang="en-US" dirty="0"/>
              <a:t>of pressure is applied to certain parts of the </a:t>
            </a:r>
            <a:r>
              <a:rPr lang="en-US" dirty="0" smtClean="0"/>
              <a:t>vehicle</a:t>
            </a:r>
            <a:r>
              <a:rPr lang="en-US" dirty="0"/>
              <a:t>.</a:t>
            </a:r>
            <a:endParaRPr lang="en-US"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57</a:t>
            </a:r>
            <a:endParaRPr lang="en-GB" sz="113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144" y="1140409"/>
            <a:ext cx="3096344" cy="2066859"/>
          </a:xfrm>
          <a:prstGeom prst="rect">
            <a:avLst/>
          </a:prstGeom>
        </p:spPr>
      </p:pic>
      <p:sp>
        <p:nvSpPr>
          <p:cNvPr id="6" name="Rectangle 5"/>
          <p:cNvSpPr/>
          <p:nvPr/>
        </p:nvSpPr>
        <p:spPr>
          <a:xfrm>
            <a:off x="6109476" y="3306470"/>
            <a:ext cx="2855012" cy="338554"/>
          </a:xfrm>
          <a:prstGeom prst="rect">
            <a:avLst/>
          </a:prstGeom>
        </p:spPr>
        <p:txBody>
          <a:bodyPr wrap="none">
            <a:spAutoFit/>
          </a:bodyPr>
          <a:lstStyle/>
          <a:p>
            <a:r>
              <a:rPr lang="en-US" sz="1600" b="1" dirty="0"/>
              <a:t>Figure 3.04 </a:t>
            </a:r>
            <a:r>
              <a:rPr lang="en-US" sz="1600" dirty="0"/>
              <a:t>- A nuclear plant.</a:t>
            </a:r>
            <a:endParaRPr lang="en-GB" sz="1600" dirty="0"/>
          </a:p>
        </p:txBody>
      </p:sp>
    </p:spTree>
    <p:extLst>
      <p:ext uri="{BB962C8B-B14F-4D97-AF65-F5344CB8AC3E}">
        <p14:creationId xmlns:p14="http://schemas.microsoft.com/office/powerpoint/2010/main" val="273119770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Pressure</a:t>
            </a:r>
            <a:endParaRPr lang="en-GB" b="1" dirty="0" smtClean="0"/>
          </a:p>
        </p:txBody>
      </p:sp>
      <p:sp>
        <p:nvSpPr>
          <p:cNvPr id="34" name="Rectangle 33"/>
          <p:cNvSpPr/>
          <p:nvPr/>
        </p:nvSpPr>
        <p:spPr>
          <a:xfrm>
            <a:off x="179514" y="1140410"/>
            <a:ext cx="6192686" cy="5647700"/>
          </a:xfrm>
          <a:prstGeom prst="rect">
            <a:avLst/>
          </a:prstGeom>
        </p:spPr>
        <p:txBody>
          <a:bodyPr wrap="square">
            <a:spAutoFit/>
          </a:bodyPr>
          <a:lstStyle/>
          <a:p>
            <a:pPr>
              <a:buClr>
                <a:srgbClr val="C00000"/>
              </a:buClr>
            </a:pPr>
            <a:r>
              <a:rPr lang="en-US" sz="1900" b="1" dirty="0" smtClean="0">
                <a:solidFill>
                  <a:srgbClr val="C00000"/>
                </a:solidFill>
              </a:rPr>
              <a:t>Pressure </a:t>
            </a:r>
            <a:r>
              <a:rPr lang="en-US" sz="1900" b="1" dirty="0">
                <a:solidFill>
                  <a:srgbClr val="C00000"/>
                </a:solidFill>
              </a:rPr>
              <a:t>sensors</a:t>
            </a:r>
          </a:p>
          <a:p>
            <a:pPr marL="361950" indent="-361950">
              <a:buClr>
                <a:srgbClr val="C00000"/>
              </a:buClr>
              <a:buFont typeface="Wingdings" panose="05000000000000000000" pitchFamily="2" charset="2"/>
              <a:buChar char="§"/>
            </a:pPr>
            <a:r>
              <a:rPr lang="en-US" sz="1900" b="1" dirty="0"/>
              <a:t>Chemical and nuclear plants</a:t>
            </a:r>
            <a:r>
              <a:rPr lang="en-US" sz="1900" dirty="0"/>
              <a:t>. They are used to monitor and control the flow of gases and liquids in industrial plants. This means that substances that are being transported in the plant, or any chemical reactions that are carried out, are done extremely safely. This makes sure that a high level of safety is maintained in the industrial plant at all times.</a:t>
            </a:r>
          </a:p>
          <a:p>
            <a:pPr marL="361950" indent="-361950">
              <a:buClr>
                <a:srgbClr val="C00000"/>
              </a:buClr>
              <a:buFont typeface="Wingdings" panose="05000000000000000000" pitchFamily="2" charset="2"/>
              <a:buChar char="§"/>
            </a:pPr>
            <a:r>
              <a:rPr lang="en-US" sz="1900" b="1" dirty="0" smtClean="0"/>
              <a:t>Aviation </a:t>
            </a:r>
            <a:r>
              <a:rPr lang="en-US" sz="1900" b="1" dirty="0"/>
              <a:t>and marine industry</a:t>
            </a:r>
            <a:r>
              <a:rPr lang="en-US" sz="1900" dirty="0"/>
              <a:t>. They are used to monitor and control the atmosphere within an </a:t>
            </a:r>
            <a:r>
              <a:rPr lang="en-US" sz="1900" dirty="0" smtClean="0"/>
              <a:t>aero plane or </a:t>
            </a:r>
            <a:r>
              <a:rPr lang="en-US" sz="1900" dirty="0"/>
              <a:t>submarine. This is to make sure that the correct breathing conditions are maintained.</a:t>
            </a:r>
          </a:p>
          <a:p>
            <a:pPr marL="361950" indent="-361950">
              <a:buClr>
                <a:srgbClr val="C00000"/>
              </a:buClr>
              <a:buFont typeface="Wingdings" panose="05000000000000000000" pitchFamily="2" charset="2"/>
              <a:buChar char="§"/>
            </a:pPr>
            <a:r>
              <a:rPr lang="en-US" sz="1900" b="1" dirty="0" smtClean="0"/>
              <a:t>Touch </a:t>
            </a:r>
            <a:r>
              <a:rPr lang="en-US" sz="1900" b="1" dirty="0"/>
              <a:t>screens</a:t>
            </a:r>
            <a:r>
              <a:rPr lang="en-US" sz="1900" dirty="0"/>
              <a:t>. A touch screen that uses pressure sensors is built up of multiple layers. When pressure is applied to the top layer of the screen it is pushed into the bottom layer of the screen, creating a connection that generates an electrical signal. This electrical signal informs the device of the location where the pressure has been applied to the screen.</a:t>
            </a:r>
            <a:endParaRPr lang="en-US" sz="190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57</a:t>
            </a:r>
            <a:endParaRPr lang="en-GB" sz="1130" b="1" dirty="0">
              <a:latin typeface="Arial" panose="020B0604020202020204" pitchFamily="34" charset="0"/>
              <a:cs typeface="Arial" panose="020B0604020202020204" pitchFamily="34" charset="0"/>
            </a:endParaRPr>
          </a:p>
        </p:txBody>
      </p:sp>
      <p:sp>
        <p:nvSpPr>
          <p:cNvPr id="6" name="Rectangle 5"/>
          <p:cNvSpPr/>
          <p:nvPr/>
        </p:nvSpPr>
        <p:spPr>
          <a:xfrm>
            <a:off x="6372200" y="1140410"/>
            <a:ext cx="2534281" cy="3477875"/>
          </a:xfrm>
          <a:prstGeom prst="rect">
            <a:avLst/>
          </a:prstGeom>
          <a:solidFill>
            <a:schemeClr val="accent1">
              <a:lumMod val="20000"/>
              <a:lumOff val="80000"/>
            </a:schemeClr>
          </a:solidFill>
          <a:ln w="57150">
            <a:solidFill>
              <a:srgbClr val="002060"/>
            </a:solidFill>
          </a:ln>
        </p:spPr>
        <p:txBody>
          <a:bodyPr wrap="square">
            <a:spAutoFit/>
          </a:bodyPr>
          <a:lstStyle/>
          <a:p>
            <a:r>
              <a:rPr lang="en-US" sz="2000" b="1" dirty="0">
                <a:solidFill>
                  <a:srgbClr val="C00000"/>
                </a:solidFill>
              </a:rPr>
              <a:t>Discussion Point</a:t>
            </a:r>
          </a:p>
          <a:p>
            <a:r>
              <a:rPr lang="en-US" sz="2000" dirty="0"/>
              <a:t>Pressure sensors are used extensively in industrial plants.</a:t>
            </a:r>
          </a:p>
          <a:p>
            <a:r>
              <a:rPr lang="en-US" sz="2000" dirty="0"/>
              <a:t>How would safety change within the plant if pressure sensors could not be used and why does this make them important?</a:t>
            </a:r>
            <a:endParaRPr lang="en-GB" sz="2000" u="sng" dirty="0">
              <a:solidFill>
                <a:srgbClr val="FF0000"/>
              </a:solidFill>
              <a:latin typeface="Arial" panose="020B0604020202020204" pitchFamily="34" charset="0"/>
              <a:cs typeface="Arial" panose="020B0604020202020204" pitchFamily="34" charset="0"/>
            </a:endParaRPr>
          </a:p>
        </p:txBody>
      </p:sp>
      <p:sp>
        <p:nvSpPr>
          <p:cNvPr id="7" name="Oval 6"/>
          <p:cNvSpPr/>
          <p:nvPr/>
        </p:nvSpPr>
        <p:spPr>
          <a:xfrm rot="1078849">
            <a:off x="8618903" y="1028457"/>
            <a:ext cx="424621" cy="435078"/>
          </a:xfrm>
          <a:prstGeom prst="ellipse">
            <a:avLst/>
          </a:prstGeom>
          <a:solidFill>
            <a:schemeClr val="accent1">
              <a:lumMod val="60000"/>
              <a:lumOff val="40000"/>
            </a:schemeClr>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950" b="1" dirty="0">
                <a:solidFill>
                  <a:srgbClr val="002060"/>
                </a:solidFill>
                <a:latin typeface="Arial" panose="020B0604020202020204" pitchFamily="34" charset="0"/>
                <a:cs typeface="Arial" panose="020B0604020202020204" pitchFamily="34" charset="0"/>
              </a:rPr>
              <a:t>!</a:t>
            </a:r>
          </a:p>
        </p:txBody>
      </p:sp>
      <p:sp>
        <p:nvSpPr>
          <p:cNvPr id="8" name="TextBox 7"/>
          <p:cNvSpPr txBox="1"/>
          <p:nvPr/>
        </p:nvSpPr>
        <p:spPr>
          <a:xfrm>
            <a:off x="6372200" y="4760565"/>
            <a:ext cx="2534281" cy="1692771"/>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sz="2000" dirty="0"/>
              <a:t>Find out how pressure sensors are used in traffic control systems.</a:t>
            </a:r>
          </a:p>
        </p:txBody>
      </p:sp>
      <p:sp>
        <p:nvSpPr>
          <p:cNvPr id="9" name="TextBox 8"/>
          <p:cNvSpPr txBox="1"/>
          <p:nvPr/>
        </p:nvSpPr>
        <p:spPr>
          <a:xfrm>
            <a:off x="6384005" y="4760565"/>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141008324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Moisture</a:t>
            </a:r>
            <a:endParaRPr lang="en-GB" b="1" dirty="0" smtClean="0"/>
          </a:p>
        </p:txBody>
      </p:sp>
      <p:sp>
        <p:nvSpPr>
          <p:cNvPr id="34" name="Rectangle 33"/>
          <p:cNvSpPr/>
          <p:nvPr/>
        </p:nvSpPr>
        <p:spPr>
          <a:xfrm>
            <a:off x="179514" y="1129962"/>
            <a:ext cx="6552726" cy="5755422"/>
          </a:xfrm>
          <a:prstGeom prst="rect">
            <a:avLst/>
          </a:prstGeom>
        </p:spPr>
        <p:txBody>
          <a:bodyPr wrap="square">
            <a:spAutoFit/>
          </a:bodyPr>
          <a:lstStyle/>
          <a:p>
            <a:pPr>
              <a:buClr>
                <a:srgbClr val="C00000"/>
              </a:buClr>
            </a:pPr>
            <a:r>
              <a:rPr lang="en-US" sz="1840" b="1" dirty="0" smtClean="0">
                <a:solidFill>
                  <a:srgbClr val="C00000"/>
                </a:solidFill>
              </a:rPr>
              <a:t>Moisture </a:t>
            </a:r>
            <a:r>
              <a:rPr lang="en-US" sz="1840" b="1" dirty="0">
                <a:solidFill>
                  <a:srgbClr val="C00000"/>
                </a:solidFill>
              </a:rPr>
              <a:t>and humidity sensors</a:t>
            </a:r>
          </a:p>
          <a:p>
            <a:pPr marL="361950" indent="-361950">
              <a:buClr>
                <a:srgbClr val="C00000"/>
              </a:buClr>
              <a:buFont typeface="Wingdings" panose="05000000000000000000" pitchFamily="2" charset="2"/>
              <a:buChar char="§"/>
            </a:pPr>
            <a:r>
              <a:rPr lang="en-US" sz="1840" b="1" dirty="0" smtClean="0"/>
              <a:t>Meteorological </a:t>
            </a:r>
            <a:r>
              <a:rPr lang="en-US" sz="1840" b="1" dirty="0"/>
              <a:t>stations</a:t>
            </a:r>
            <a:r>
              <a:rPr lang="en-US" sz="1840" dirty="0"/>
              <a:t>. They are used to help monitor and predict weather conditions by measuring humidity levels.</a:t>
            </a:r>
          </a:p>
          <a:p>
            <a:pPr marL="361950" indent="-361950">
              <a:buClr>
                <a:srgbClr val="C00000"/>
              </a:buClr>
              <a:buFont typeface="Wingdings" panose="05000000000000000000" pitchFamily="2" charset="2"/>
              <a:buChar char="§"/>
            </a:pPr>
            <a:r>
              <a:rPr lang="en-US" sz="1840" b="1" dirty="0" smtClean="0"/>
              <a:t>Controlling </a:t>
            </a:r>
            <a:r>
              <a:rPr lang="en-US" sz="1840" b="1" dirty="0"/>
              <a:t>allergies</a:t>
            </a:r>
            <a:r>
              <a:rPr lang="en-US" sz="1840" dirty="0"/>
              <a:t>. An atmosphere that is high in humidity can encourage the growth of bacteria </a:t>
            </a:r>
            <a:r>
              <a:rPr lang="en-US" sz="1840" dirty="0" smtClean="0"/>
              <a:t>and </a:t>
            </a:r>
            <a:r>
              <a:rPr lang="en-US" sz="1840" dirty="0" err="1" smtClean="0"/>
              <a:t>mould</a:t>
            </a:r>
            <a:r>
              <a:rPr lang="en-US" sz="1840" dirty="0"/>
              <a:t>. This can trigger allergies. Humidity sensors can be used to monitor and control the level of humidity in a room.</a:t>
            </a:r>
          </a:p>
          <a:p>
            <a:pPr marL="361950" indent="-361950">
              <a:buClr>
                <a:srgbClr val="C00000"/>
              </a:buClr>
              <a:buFont typeface="Wingdings" panose="05000000000000000000" pitchFamily="2" charset="2"/>
              <a:buChar char="§"/>
            </a:pPr>
            <a:r>
              <a:rPr lang="en-US" sz="1840" b="1" dirty="0" smtClean="0"/>
              <a:t>Manufacturing</a:t>
            </a:r>
            <a:r>
              <a:rPr lang="en-US" sz="1840" dirty="0"/>
              <a:t>. In the manufacturing of many products the level of moisture in the atmosphere is very important. If humidity is too high </a:t>
            </a:r>
            <a:r>
              <a:rPr lang="en-US" sz="1840" dirty="0" smtClean="0"/>
              <a:t>or too </a:t>
            </a:r>
            <a:r>
              <a:rPr lang="en-US" sz="1840" dirty="0"/>
              <a:t>low it could adversely affect the product</a:t>
            </a:r>
            <a:r>
              <a:rPr lang="en-US" sz="1840" dirty="0" smtClean="0"/>
              <a:t>.</a:t>
            </a:r>
          </a:p>
          <a:p>
            <a:pPr marL="361950" indent="-361950">
              <a:buClr>
                <a:srgbClr val="C00000"/>
              </a:buClr>
              <a:buFont typeface="Wingdings" panose="05000000000000000000" pitchFamily="2" charset="2"/>
              <a:buChar char="§"/>
            </a:pPr>
            <a:r>
              <a:rPr lang="en-US" sz="1840" b="1" dirty="0"/>
              <a:t>Agriculture and farming</a:t>
            </a:r>
            <a:r>
              <a:rPr lang="en-US" sz="1840" dirty="0"/>
              <a:t>. Humidity and moisture sensors can be used to grow and farm crops in the best conditions possible. By monitoring and controlling the conditions in which the crops are grown, the most perfect conditions can be created, producing the best crops. The level of moisture in the soil can be kept constant to help the crops grow.</a:t>
            </a:r>
            <a:endParaRPr lang="en-US" sz="184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58</a:t>
            </a:r>
            <a:endParaRPr lang="en-GB" sz="1130" b="1" dirty="0">
              <a:latin typeface="Arial" panose="020B0604020202020204" pitchFamily="34" charset="0"/>
              <a:cs typeface="Arial" panose="020B0604020202020204" pitchFamily="34" charset="0"/>
            </a:endParaRPr>
          </a:p>
        </p:txBody>
      </p:sp>
      <p:pic>
        <p:nvPicPr>
          <p:cNvPr id="2056" name="Picture 8" descr="Image result for allergy humidity senso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859194" y="1124744"/>
            <a:ext cx="2105293" cy="22079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859195" y="3429000"/>
            <a:ext cx="2105293" cy="1597433"/>
          </a:xfrm>
          <a:prstGeom prst="rect">
            <a:avLst/>
          </a:prstGeom>
        </p:spPr>
      </p:pic>
      <p:pic>
        <p:nvPicPr>
          <p:cNvPr id="2064" name="Picture 16" descr="Image result for agriculture humidity senso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859194" y="5139446"/>
            <a:ext cx="2105293" cy="1515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017069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Temperature</a:t>
            </a:r>
            <a:endParaRPr lang="en-GB" b="1" dirty="0" smtClean="0"/>
          </a:p>
        </p:txBody>
      </p:sp>
      <p:sp>
        <p:nvSpPr>
          <p:cNvPr id="34" name="Rectangle 33"/>
          <p:cNvSpPr/>
          <p:nvPr/>
        </p:nvSpPr>
        <p:spPr>
          <a:xfrm>
            <a:off x="179514" y="1129962"/>
            <a:ext cx="6120678" cy="5509200"/>
          </a:xfrm>
          <a:prstGeom prst="rect">
            <a:avLst/>
          </a:prstGeom>
        </p:spPr>
        <p:txBody>
          <a:bodyPr wrap="square">
            <a:spAutoFit/>
          </a:bodyPr>
          <a:lstStyle/>
          <a:p>
            <a:pPr>
              <a:buClr>
                <a:srgbClr val="C00000"/>
              </a:buClr>
            </a:pPr>
            <a:r>
              <a:rPr lang="en-US" sz="2200" b="1" dirty="0" smtClean="0">
                <a:solidFill>
                  <a:srgbClr val="C00000"/>
                </a:solidFill>
              </a:rPr>
              <a:t>Temperature sensors</a:t>
            </a:r>
            <a:endParaRPr lang="en-US" sz="2200" b="1" dirty="0">
              <a:solidFill>
                <a:srgbClr val="C00000"/>
              </a:solidFill>
            </a:endParaRPr>
          </a:p>
          <a:p>
            <a:pPr marL="361950" indent="-361950">
              <a:buClr>
                <a:srgbClr val="C00000"/>
              </a:buClr>
              <a:buFont typeface="Wingdings 3" panose="05040102010807070707" pitchFamily="18" charset="2"/>
              <a:buChar char=""/>
            </a:pPr>
            <a:r>
              <a:rPr lang="en-US" sz="2200" dirty="0" smtClean="0"/>
              <a:t>Temperature </a:t>
            </a:r>
            <a:r>
              <a:rPr lang="en-US" sz="2200" dirty="0"/>
              <a:t>sensors monitor and measure the temperature of an environment. They do this by measuring how much heat is present. Temperature sensors are used in a great number of control systems, many of them in our home appliances. These include:</a:t>
            </a:r>
          </a:p>
          <a:p>
            <a:pPr marL="723900" indent="-361950">
              <a:buClr>
                <a:srgbClr val="C00000"/>
              </a:buClr>
              <a:buFont typeface="Wingdings" panose="05000000000000000000" pitchFamily="2" charset="2"/>
              <a:buChar char="§"/>
            </a:pPr>
            <a:r>
              <a:rPr lang="en-US" sz="2200" b="1" dirty="0" smtClean="0"/>
              <a:t>Washing </a:t>
            </a:r>
            <a:r>
              <a:rPr lang="en-US" sz="2200" b="1" dirty="0"/>
              <a:t>machine and dishwasher</a:t>
            </a:r>
            <a:r>
              <a:rPr lang="en-US" sz="2200" dirty="0"/>
              <a:t>. A temperature sensor is used in a washing machine and a dishwasher to measure the temperature of the water. </a:t>
            </a:r>
            <a:r>
              <a:rPr lang="en-US" sz="2200" dirty="0" smtClean="0"/>
              <a:t/>
            </a:r>
            <a:br>
              <a:rPr lang="en-US" sz="2200" dirty="0" smtClean="0"/>
            </a:br>
            <a:r>
              <a:rPr lang="en-US" sz="2200" dirty="0" smtClean="0"/>
              <a:t>A </a:t>
            </a:r>
            <a:r>
              <a:rPr lang="en-US" sz="2200" dirty="0"/>
              <a:t>microprocessor in the washing machine or dishwasher will receive the data sent by the temperature sensor and can trigger </a:t>
            </a:r>
            <a:r>
              <a:rPr lang="en-US" sz="2200" dirty="0" smtClean="0"/>
              <a:t>an action </a:t>
            </a:r>
            <a:r>
              <a:rPr lang="en-US" sz="2200" dirty="0"/>
              <a:t>to </a:t>
            </a:r>
            <a:r>
              <a:rPr lang="en-US" sz="2200" dirty="0" smtClean="0"/>
              <a:t>heat up </a:t>
            </a:r>
            <a:r>
              <a:rPr lang="en-US" sz="2200" dirty="0"/>
              <a:t>or cool down the water if necessary.</a:t>
            </a:r>
            <a:endParaRPr lang="en-US" sz="220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58</a:t>
            </a:r>
            <a:endParaRPr lang="en-GB" sz="1130" b="1" dirty="0">
              <a:latin typeface="Arial" panose="020B0604020202020204" pitchFamily="34" charset="0"/>
              <a:cs typeface="Arial" panose="020B0604020202020204" pitchFamily="34" charset="0"/>
            </a:endParaRPr>
          </a:p>
        </p:txBody>
      </p:sp>
      <p:pic>
        <p:nvPicPr>
          <p:cNvPr id="13314" name="Picture 2" descr="Image result for temperature senso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6300192" y="1141623"/>
            <a:ext cx="2664296" cy="1899019"/>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temperature sens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3132379"/>
            <a:ext cx="2664296" cy="1332149"/>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mage result for washing machine temperature senso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00192" y="4556265"/>
            <a:ext cx="2664296" cy="1848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095258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Temperature</a:t>
            </a:r>
            <a:endParaRPr lang="en-GB" b="1" dirty="0" smtClean="0"/>
          </a:p>
        </p:txBody>
      </p:sp>
      <p:sp>
        <p:nvSpPr>
          <p:cNvPr id="34" name="Rectangle 33"/>
          <p:cNvSpPr/>
          <p:nvPr/>
        </p:nvSpPr>
        <p:spPr>
          <a:xfrm>
            <a:off x="179514" y="1129962"/>
            <a:ext cx="5616622" cy="5509200"/>
          </a:xfrm>
          <a:prstGeom prst="rect">
            <a:avLst/>
          </a:prstGeom>
        </p:spPr>
        <p:txBody>
          <a:bodyPr wrap="square">
            <a:spAutoFit/>
          </a:bodyPr>
          <a:lstStyle/>
          <a:p>
            <a:pPr>
              <a:buClr>
                <a:srgbClr val="C00000"/>
              </a:buClr>
            </a:pPr>
            <a:r>
              <a:rPr lang="en-US" sz="2200" b="1" dirty="0" smtClean="0">
                <a:solidFill>
                  <a:srgbClr val="C00000"/>
                </a:solidFill>
              </a:rPr>
              <a:t>Temperature sensors</a:t>
            </a:r>
            <a:endParaRPr lang="en-US" sz="2200" b="1" dirty="0">
              <a:solidFill>
                <a:srgbClr val="C00000"/>
              </a:solidFill>
            </a:endParaRPr>
          </a:p>
          <a:p>
            <a:pPr marL="361950" indent="-361950">
              <a:buClr>
                <a:srgbClr val="C00000"/>
              </a:buClr>
              <a:buFont typeface="Wingdings" panose="05000000000000000000" pitchFamily="2" charset="2"/>
              <a:buChar char="§"/>
            </a:pPr>
            <a:r>
              <a:rPr lang="en-US" sz="2200" b="1" dirty="0"/>
              <a:t>Dryer</a:t>
            </a:r>
            <a:r>
              <a:rPr lang="en-US" sz="2200" dirty="0"/>
              <a:t>. A temperature sensor is used in a dryer to measure the temperature of the hot air flowing into the dryer. A microprocessor in the dryer will receive the data sent by the temperature sensor and can trigger an action to heat up or cool down the air if necessary.</a:t>
            </a:r>
          </a:p>
          <a:p>
            <a:pPr marL="361950" indent="-361950">
              <a:buClr>
                <a:srgbClr val="C00000"/>
              </a:buClr>
              <a:buFont typeface="Wingdings" panose="05000000000000000000" pitchFamily="2" charset="2"/>
              <a:buChar char="§"/>
            </a:pPr>
            <a:r>
              <a:rPr lang="en-US" sz="2200" b="1" dirty="0" smtClean="0"/>
              <a:t>Refrigerator and freezer</a:t>
            </a:r>
            <a:r>
              <a:rPr lang="en-US" sz="2200" dirty="0" smtClean="0"/>
              <a:t>. A temperature sensor is used in a refrigerator or freezer to measure the ambient temperature inside. A microprocessor in the refrigerator or freezer will receive the data sent by the temperature sensor and can trigger an action to heat up or cool down the air if necessary.</a:t>
            </a:r>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58</a:t>
            </a:r>
            <a:endParaRPr lang="en-GB" sz="1130" b="1" dirty="0">
              <a:latin typeface="Arial" panose="020B0604020202020204" pitchFamily="34" charset="0"/>
              <a:cs typeface="Arial" panose="020B0604020202020204" pitchFamily="34" charset="0"/>
            </a:endParaRPr>
          </a:p>
        </p:txBody>
      </p:sp>
      <p:pic>
        <p:nvPicPr>
          <p:cNvPr id="2" name="3.1 - Coolant temperature sensor work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12160" y="1196752"/>
            <a:ext cx="2952328" cy="1659388"/>
          </a:xfrm>
          <a:prstGeom prst="rect">
            <a:avLst/>
          </a:prstGeom>
        </p:spPr>
      </p:pic>
      <p:sp>
        <p:nvSpPr>
          <p:cNvPr id="3" name="TextBox 2">
            <a:hlinkClick r:id="rId6" action="ppaction://hlinkfile"/>
          </p:cNvPr>
          <p:cNvSpPr txBox="1"/>
          <p:nvPr/>
        </p:nvSpPr>
        <p:spPr>
          <a:xfrm>
            <a:off x="6859195" y="2911783"/>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
        <p:nvSpPr>
          <p:cNvPr id="9" name="TextBox 8"/>
          <p:cNvSpPr txBox="1"/>
          <p:nvPr/>
        </p:nvSpPr>
        <p:spPr>
          <a:xfrm>
            <a:off x="6000355" y="3429000"/>
            <a:ext cx="2964133" cy="3046988"/>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sz="2400" dirty="0"/>
              <a:t>Can you think of any other appliances in your home that may use a temperature sensor as part of a monitoring and control system?</a:t>
            </a:r>
          </a:p>
        </p:txBody>
      </p:sp>
      <p:sp>
        <p:nvSpPr>
          <p:cNvPr id="10" name="TextBox 9"/>
          <p:cNvSpPr txBox="1"/>
          <p:nvPr/>
        </p:nvSpPr>
        <p:spPr>
          <a:xfrm>
            <a:off x="6012160" y="3429000"/>
            <a:ext cx="1134126"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169043254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Light</a:t>
            </a:r>
            <a:endParaRPr lang="en-GB" b="1" dirty="0" smtClean="0"/>
          </a:p>
        </p:txBody>
      </p:sp>
      <p:sp>
        <p:nvSpPr>
          <p:cNvPr id="34" name="Rectangle 33"/>
          <p:cNvSpPr/>
          <p:nvPr/>
        </p:nvSpPr>
        <p:spPr>
          <a:xfrm>
            <a:off x="179513" y="1129962"/>
            <a:ext cx="5820841" cy="5735416"/>
          </a:xfrm>
          <a:prstGeom prst="rect">
            <a:avLst/>
          </a:prstGeom>
        </p:spPr>
        <p:txBody>
          <a:bodyPr wrap="square">
            <a:spAutoFit/>
          </a:bodyPr>
          <a:lstStyle/>
          <a:p>
            <a:pPr>
              <a:buClr>
                <a:srgbClr val="C00000"/>
              </a:buClr>
            </a:pPr>
            <a:r>
              <a:rPr lang="en-US" sz="1930" b="1" dirty="0" smtClean="0">
                <a:solidFill>
                  <a:srgbClr val="C00000"/>
                </a:solidFill>
              </a:rPr>
              <a:t>Light </a:t>
            </a:r>
            <a:r>
              <a:rPr lang="en-US" sz="1930" b="1" dirty="0">
                <a:solidFill>
                  <a:srgbClr val="C00000"/>
                </a:solidFill>
              </a:rPr>
              <a:t>sensors</a:t>
            </a:r>
          </a:p>
          <a:p>
            <a:pPr marL="361950" indent="-361950">
              <a:buClr>
                <a:srgbClr val="C00000"/>
              </a:buClr>
              <a:buFont typeface="Wingdings" panose="05000000000000000000" pitchFamily="2" charset="2"/>
              <a:buChar char="§"/>
            </a:pPr>
            <a:r>
              <a:rPr lang="en-US" sz="1930" b="1" dirty="0"/>
              <a:t>Light sensors </a:t>
            </a:r>
            <a:r>
              <a:rPr lang="en-US" sz="1930" dirty="0"/>
              <a:t>monitor and measure light. There are different types of light sensor and they measure light in different ways. </a:t>
            </a:r>
            <a:endParaRPr lang="en-US" sz="1930" dirty="0" smtClean="0"/>
          </a:p>
          <a:p>
            <a:pPr marL="361950" indent="-361950">
              <a:buClr>
                <a:srgbClr val="C00000"/>
              </a:buClr>
              <a:buFont typeface="Wingdings" panose="05000000000000000000" pitchFamily="2" charset="2"/>
              <a:buChar char="§"/>
            </a:pPr>
            <a:r>
              <a:rPr lang="en-US" sz="1930" dirty="0" smtClean="0"/>
              <a:t>The </a:t>
            </a:r>
            <a:r>
              <a:rPr lang="en-US" sz="1930" dirty="0"/>
              <a:t>most common type of light sensor is a </a:t>
            </a:r>
            <a:r>
              <a:rPr lang="en-US" sz="1930" b="1" dirty="0" smtClean="0">
                <a:solidFill>
                  <a:srgbClr val="FF0000"/>
                </a:solidFill>
              </a:rPr>
              <a:t>photo-resistor</a:t>
            </a:r>
            <a:r>
              <a:rPr lang="en-US" sz="1930" dirty="0"/>
              <a:t>. This type of light sensor will change its resistance when light shines on and is normally used to measure the intensity of light. </a:t>
            </a:r>
            <a:endParaRPr lang="en-US" sz="1930" dirty="0" smtClean="0"/>
          </a:p>
          <a:p>
            <a:pPr marL="361950" indent="-361950">
              <a:buClr>
                <a:srgbClr val="C00000"/>
              </a:buClr>
              <a:buFont typeface="Wingdings" panose="05000000000000000000" pitchFamily="2" charset="2"/>
              <a:buChar char="§"/>
            </a:pPr>
            <a:r>
              <a:rPr lang="en-US" sz="1930" dirty="0" smtClean="0"/>
              <a:t>This </a:t>
            </a:r>
            <a:r>
              <a:rPr lang="en-US" sz="1930" dirty="0"/>
              <a:t>is important in devices such as digital cameras or street lights. The camera can adjust the level of flash needed depending on the level of light currently detected by the light sensor. </a:t>
            </a:r>
            <a:endParaRPr lang="en-US" sz="1930" dirty="0" smtClean="0"/>
          </a:p>
          <a:p>
            <a:pPr marL="361950" indent="-361950">
              <a:buClr>
                <a:srgbClr val="C00000"/>
              </a:buClr>
              <a:buFont typeface="Wingdings" panose="05000000000000000000" pitchFamily="2" charset="2"/>
              <a:buChar char="§"/>
            </a:pPr>
            <a:r>
              <a:rPr lang="en-US" sz="1930" dirty="0" smtClean="0"/>
              <a:t>A </a:t>
            </a:r>
            <a:r>
              <a:rPr lang="en-US" sz="1930" dirty="0"/>
              <a:t>street light can detect when it gets dark enough to need to switch the light on</a:t>
            </a:r>
            <a:r>
              <a:rPr lang="en-US" sz="1930" dirty="0" smtClean="0"/>
              <a:t>.</a:t>
            </a:r>
          </a:p>
          <a:p>
            <a:pPr marL="361950" indent="-361950">
              <a:buClr>
                <a:srgbClr val="C00000"/>
              </a:buClr>
              <a:buFont typeface="Wingdings" panose="05000000000000000000" pitchFamily="2" charset="2"/>
              <a:buChar char="§"/>
            </a:pPr>
            <a:r>
              <a:rPr lang="en-US" sz="1930" dirty="0" smtClean="0"/>
              <a:t>Light </a:t>
            </a:r>
            <a:r>
              <a:rPr lang="en-US" sz="1930" dirty="0"/>
              <a:t>sensors can be used in many different devices 'eluding barcode scanners, display screens, automated </a:t>
            </a:r>
            <a:r>
              <a:rPr lang="en-US" sz="1930" dirty="0" smtClean="0"/>
              <a:t>lighting </a:t>
            </a:r>
            <a:r>
              <a:rPr lang="en-US" sz="1930" dirty="0"/>
              <a:t>systems and smartphones.</a:t>
            </a:r>
            <a:endParaRPr lang="en-US" sz="193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58</a:t>
            </a:r>
            <a:endParaRPr lang="en-GB" sz="1130" b="1" dirty="0">
              <a:latin typeface="Arial" panose="020B0604020202020204" pitchFamily="34" charset="0"/>
              <a:cs typeface="Arial" panose="020B0604020202020204" pitchFamily="34" charset="0"/>
            </a:endParaRPr>
          </a:p>
        </p:txBody>
      </p:sp>
      <p:sp>
        <p:nvSpPr>
          <p:cNvPr id="9" name="TextBox 8"/>
          <p:cNvSpPr txBox="1"/>
          <p:nvPr/>
        </p:nvSpPr>
        <p:spPr>
          <a:xfrm>
            <a:off x="6000355" y="3933056"/>
            <a:ext cx="2964133" cy="2677656"/>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sz="2400" dirty="0"/>
              <a:t>Research at least two other types of sensor and explain now they can be used in a monitoring and control system.</a:t>
            </a:r>
          </a:p>
        </p:txBody>
      </p:sp>
      <p:sp>
        <p:nvSpPr>
          <p:cNvPr id="10" name="TextBox 9"/>
          <p:cNvSpPr txBox="1"/>
          <p:nvPr/>
        </p:nvSpPr>
        <p:spPr>
          <a:xfrm>
            <a:off x="6012160" y="3933056"/>
            <a:ext cx="1134126"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2159" y="1129962"/>
            <a:ext cx="2961545" cy="2207876"/>
          </a:xfrm>
          <a:prstGeom prst="rect">
            <a:avLst/>
          </a:prstGeom>
        </p:spPr>
      </p:pic>
      <p:sp>
        <p:nvSpPr>
          <p:cNvPr id="6" name="Rectangle 5"/>
          <p:cNvSpPr/>
          <p:nvPr/>
        </p:nvSpPr>
        <p:spPr>
          <a:xfrm>
            <a:off x="5828758" y="3417914"/>
            <a:ext cx="3135730" cy="353943"/>
          </a:xfrm>
          <a:prstGeom prst="rect">
            <a:avLst/>
          </a:prstGeom>
        </p:spPr>
        <p:txBody>
          <a:bodyPr wrap="none">
            <a:spAutoFit/>
          </a:bodyPr>
          <a:lstStyle/>
          <a:p>
            <a:pPr algn="r"/>
            <a:r>
              <a:rPr lang="en-GB" sz="1700" b="1" dirty="0" smtClean="0"/>
              <a:t>Figure </a:t>
            </a:r>
            <a:r>
              <a:rPr lang="en-GB" sz="1700" b="1" dirty="0"/>
              <a:t>3.06 </a:t>
            </a:r>
            <a:r>
              <a:rPr lang="en-GB" sz="1700" dirty="0"/>
              <a:t>- A digital camera.</a:t>
            </a:r>
          </a:p>
        </p:txBody>
      </p:sp>
    </p:spTree>
    <p:extLst>
      <p:ext uri="{BB962C8B-B14F-4D97-AF65-F5344CB8AC3E}">
        <p14:creationId xmlns:p14="http://schemas.microsoft.com/office/powerpoint/2010/main" val="2453542628"/>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Light</a:t>
            </a:r>
            <a:endParaRPr lang="en-GB" b="1" dirty="0" smtClean="0"/>
          </a:p>
        </p:txBody>
      </p:sp>
      <p:sp>
        <p:nvSpPr>
          <p:cNvPr id="34" name="Rectangle 33"/>
          <p:cNvSpPr/>
          <p:nvPr/>
        </p:nvSpPr>
        <p:spPr>
          <a:xfrm>
            <a:off x="179513" y="1129962"/>
            <a:ext cx="5820841" cy="5735416"/>
          </a:xfrm>
          <a:prstGeom prst="rect">
            <a:avLst/>
          </a:prstGeom>
        </p:spPr>
        <p:txBody>
          <a:bodyPr wrap="square">
            <a:spAutoFit/>
          </a:bodyPr>
          <a:lstStyle/>
          <a:p>
            <a:pPr>
              <a:buClr>
                <a:srgbClr val="C00000"/>
              </a:buClr>
            </a:pPr>
            <a:r>
              <a:rPr lang="en-US" sz="1930" b="1" dirty="0" smtClean="0">
                <a:solidFill>
                  <a:srgbClr val="C00000"/>
                </a:solidFill>
              </a:rPr>
              <a:t>Light </a:t>
            </a:r>
            <a:r>
              <a:rPr lang="en-US" sz="1930" b="1" dirty="0">
                <a:solidFill>
                  <a:srgbClr val="C00000"/>
                </a:solidFill>
              </a:rPr>
              <a:t>sensors</a:t>
            </a:r>
          </a:p>
          <a:p>
            <a:pPr marL="361950" indent="-361950">
              <a:buClr>
                <a:srgbClr val="C00000"/>
              </a:buClr>
              <a:buFont typeface="Wingdings" panose="05000000000000000000" pitchFamily="2" charset="2"/>
              <a:buChar char="§"/>
            </a:pPr>
            <a:r>
              <a:rPr lang="en-US" sz="1930" b="1" dirty="0"/>
              <a:t>Light sensors </a:t>
            </a:r>
            <a:r>
              <a:rPr lang="en-US" sz="1930" dirty="0"/>
              <a:t>monitor and measure light. There are different types of light sensor and they measure light in different ways. </a:t>
            </a:r>
            <a:endParaRPr lang="en-US" sz="1930" dirty="0" smtClean="0"/>
          </a:p>
          <a:p>
            <a:pPr marL="361950" indent="-361950">
              <a:buClr>
                <a:srgbClr val="C00000"/>
              </a:buClr>
              <a:buFont typeface="Wingdings" panose="05000000000000000000" pitchFamily="2" charset="2"/>
              <a:buChar char="§"/>
            </a:pPr>
            <a:r>
              <a:rPr lang="en-US" sz="1930" dirty="0" smtClean="0"/>
              <a:t>The </a:t>
            </a:r>
            <a:r>
              <a:rPr lang="en-US" sz="1930" dirty="0"/>
              <a:t>most common type of light sensor is a </a:t>
            </a:r>
            <a:r>
              <a:rPr lang="en-US" sz="1930" b="1" dirty="0" smtClean="0">
                <a:solidFill>
                  <a:srgbClr val="FF0000"/>
                </a:solidFill>
              </a:rPr>
              <a:t>photo-resistor</a:t>
            </a:r>
            <a:r>
              <a:rPr lang="en-US" sz="1930" dirty="0"/>
              <a:t>. This type of light sensor will change its resistance when light shines on and is normally used to measure the intensity of light. </a:t>
            </a:r>
            <a:endParaRPr lang="en-US" sz="1930" dirty="0" smtClean="0"/>
          </a:p>
          <a:p>
            <a:pPr marL="361950" indent="-361950">
              <a:buClr>
                <a:srgbClr val="C00000"/>
              </a:buClr>
              <a:buFont typeface="Wingdings" panose="05000000000000000000" pitchFamily="2" charset="2"/>
              <a:buChar char="§"/>
            </a:pPr>
            <a:r>
              <a:rPr lang="en-US" sz="1930" dirty="0" smtClean="0"/>
              <a:t>This </a:t>
            </a:r>
            <a:r>
              <a:rPr lang="en-US" sz="1930" dirty="0"/>
              <a:t>is important in devices such as digital cameras or street lights. The camera can adjust the level of flash needed depending on the level of light currently detected by the light sensor. </a:t>
            </a:r>
            <a:endParaRPr lang="en-US" sz="1930" dirty="0" smtClean="0"/>
          </a:p>
          <a:p>
            <a:pPr marL="361950" indent="-361950">
              <a:buClr>
                <a:srgbClr val="C00000"/>
              </a:buClr>
              <a:buFont typeface="Wingdings" panose="05000000000000000000" pitchFamily="2" charset="2"/>
              <a:buChar char="§"/>
            </a:pPr>
            <a:r>
              <a:rPr lang="en-US" sz="1930" dirty="0" smtClean="0"/>
              <a:t>A </a:t>
            </a:r>
            <a:r>
              <a:rPr lang="en-US" sz="1930" dirty="0"/>
              <a:t>street light can detect when it gets dark enough to need to switch the light on</a:t>
            </a:r>
            <a:r>
              <a:rPr lang="en-US" sz="1930" dirty="0" smtClean="0"/>
              <a:t>.</a:t>
            </a:r>
          </a:p>
          <a:p>
            <a:pPr marL="361950" indent="-361950">
              <a:buClr>
                <a:srgbClr val="C00000"/>
              </a:buClr>
              <a:buFont typeface="Wingdings" panose="05000000000000000000" pitchFamily="2" charset="2"/>
              <a:buChar char="§"/>
            </a:pPr>
            <a:r>
              <a:rPr lang="en-US" sz="1930" dirty="0" smtClean="0"/>
              <a:t>Light </a:t>
            </a:r>
            <a:r>
              <a:rPr lang="en-US" sz="1930" dirty="0"/>
              <a:t>sensors can be used in many different devices 'eluding barcode scanners, display screens, automated </a:t>
            </a:r>
            <a:r>
              <a:rPr lang="en-US" sz="1930" dirty="0" smtClean="0"/>
              <a:t>lighting </a:t>
            </a:r>
            <a:r>
              <a:rPr lang="en-US" sz="1930" dirty="0"/>
              <a:t>systems and smartphones.</a:t>
            </a:r>
            <a:endParaRPr lang="en-US" sz="193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58</a:t>
            </a:r>
            <a:endParaRPr lang="en-GB" sz="1130" b="1" dirty="0">
              <a:latin typeface="Arial" panose="020B0604020202020204" pitchFamily="34" charset="0"/>
              <a:cs typeface="Arial" panose="020B0604020202020204" pitchFamily="34" charset="0"/>
            </a:endParaRPr>
          </a:p>
        </p:txBody>
      </p:sp>
      <p:sp>
        <p:nvSpPr>
          <p:cNvPr id="9" name="TextBox 8"/>
          <p:cNvSpPr txBox="1"/>
          <p:nvPr/>
        </p:nvSpPr>
        <p:spPr>
          <a:xfrm>
            <a:off x="6000355" y="3933056"/>
            <a:ext cx="2964133" cy="2677656"/>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sz="2400" dirty="0"/>
              <a:t>Research at least two other types of sensor and explain now they can be used in a monitoring and control system.</a:t>
            </a:r>
          </a:p>
        </p:txBody>
      </p:sp>
      <p:sp>
        <p:nvSpPr>
          <p:cNvPr id="10" name="TextBox 9"/>
          <p:cNvSpPr txBox="1"/>
          <p:nvPr/>
        </p:nvSpPr>
        <p:spPr>
          <a:xfrm>
            <a:off x="6012160" y="3933056"/>
            <a:ext cx="1134126" cy="400110"/>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sz="2000" b="1" dirty="0" smtClean="0">
                <a:solidFill>
                  <a:schemeClr val="bg1"/>
                </a:solidFill>
              </a:rPr>
              <a:t>Task</a:t>
            </a:r>
            <a:endParaRPr lang="en-GB"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2159" y="1129962"/>
            <a:ext cx="2961545" cy="2207876"/>
          </a:xfrm>
          <a:prstGeom prst="rect">
            <a:avLst/>
          </a:prstGeom>
        </p:spPr>
      </p:pic>
      <p:sp>
        <p:nvSpPr>
          <p:cNvPr id="6" name="Rectangle 5"/>
          <p:cNvSpPr/>
          <p:nvPr/>
        </p:nvSpPr>
        <p:spPr>
          <a:xfrm>
            <a:off x="5828758" y="3417914"/>
            <a:ext cx="3135730" cy="353943"/>
          </a:xfrm>
          <a:prstGeom prst="rect">
            <a:avLst/>
          </a:prstGeom>
        </p:spPr>
        <p:txBody>
          <a:bodyPr wrap="none">
            <a:spAutoFit/>
          </a:bodyPr>
          <a:lstStyle/>
          <a:p>
            <a:pPr algn="r"/>
            <a:r>
              <a:rPr lang="en-GB" sz="1700" b="1" dirty="0" smtClean="0"/>
              <a:t>Figure </a:t>
            </a:r>
            <a:r>
              <a:rPr lang="en-GB" sz="1700" b="1" dirty="0"/>
              <a:t>3.06 </a:t>
            </a:r>
            <a:r>
              <a:rPr lang="en-GB" sz="1700" dirty="0"/>
              <a:t>- A digital camera.</a:t>
            </a:r>
          </a:p>
        </p:txBody>
      </p:sp>
    </p:spTree>
    <p:extLst>
      <p:ext uri="{BB962C8B-B14F-4D97-AF65-F5344CB8AC3E}">
        <p14:creationId xmlns:p14="http://schemas.microsoft.com/office/powerpoint/2010/main" val="99848442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Light</a:t>
            </a:r>
            <a:endParaRPr lang="en-GB" b="1" dirty="0" smtClean="0"/>
          </a:p>
        </p:txBody>
      </p:sp>
      <p:sp>
        <p:nvSpPr>
          <p:cNvPr id="34" name="Rectangle 33"/>
          <p:cNvSpPr/>
          <p:nvPr/>
        </p:nvSpPr>
        <p:spPr>
          <a:xfrm>
            <a:off x="179514" y="1129962"/>
            <a:ext cx="8794190" cy="5438412"/>
          </a:xfrm>
          <a:prstGeom prst="rect">
            <a:avLst/>
          </a:prstGeom>
        </p:spPr>
        <p:txBody>
          <a:bodyPr wrap="square">
            <a:spAutoFit/>
          </a:bodyPr>
          <a:lstStyle/>
          <a:p>
            <a:pPr>
              <a:buClr>
                <a:srgbClr val="C00000"/>
              </a:buClr>
            </a:pPr>
            <a:r>
              <a:rPr lang="en-US" sz="1930" b="1" dirty="0" smtClean="0">
                <a:solidFill>
                  <a:srgbClr val="C00000"/>
                </a:solidFill>
              </a:rPr>
              <a:t>Light </a:t>
            </a:r>
            <a:r>
              <a:rPr lang="en-US" sz="1930" b="1" dirty="0">
                <a:solidFill>
                  <a:srgbClr val="C00000"/>
                </a:solidFill>
              </a:rPr>
              <a:t>sensors</a:t>
            </a:r>
          </a:p>
          <a:p>
            <a:pPr marL="361950" indent="-361950">
              <a:buClr>
                <a:srgbClr val="C00000"/>
              </a:buClr>
              <a:buFont typeface="Wingdings 3" panose="05040102010807070707" pitchFamily="18" charset="2"/>
              <a:buChar char=""/>
            </a:pPr>
            <a:r>
              <a:rPr lang="en-US" sz="1930" dirty="0" smtClean="0"/>
              <a:t>Sensors </a:t>
            </a:r>
            <a:r>
              <a:rPr lang="en-US" sz="1930" dirty="0"/>
              <a:t>are used in a wide variety of monitoring </a:t>
            </a:r>
            <a:r>
              <a:rPr lang="en-US" sz="1930" dirty="0" smtClean="0"/>
              <a:t/>
            </a:r>
            <a:br>
              <a:rPr lang="en-US" sz="1930" dirty="0" smtClean="0"/>
            </a:br>
            <a:r>
              <a:rPr lang="en-US" sz="1930" dirty="0" smtClean="0"/>
              <a:t>and </a:t>
            </a:r>
            <a:r>
              <a:rPr lang="en-US" sz="1930" dirty="0"/>
              <a:t>control systems. These systems are part of </a:t>
            </a:r>
            <a:r>
              <a:rPr lang="en-US" sz="1930" dirty="0" smtClean="0"/>
              <a:t/>
            </a:r>
            <a:br>
              <a:rPr lang="en-US" sz="1930" dirty="0" smtClean="0"/>
            </a:br>
            <a:r>
              <a:rPr lang="en-US" sz="1930" dirty="0" smtClean="0"/>
              <a:t>our </a:t>
            </a:r>
            <a:r>
              <a:rPr lang="en-US" sz="1930" dirty="0"/>
              <a:t>everyday </a:t>
            </a:r>
            <a:r>
              <a:rPr lang="en-US" sz="1930" dirty="0" smtClean="0"/>
              <a:t>lives</a:t>
            </a:r>
            <a:r>
              <a:rPr lang="en-US" sz="1930" dirty="0"/>
              <a:t>, from helping us cross the road </a:t>
            </a:r>
            <a:r>
              <a:rPr lang="en-US" sz="1930" dirty="0" smtClean="0"/>
              <a:t/>
            </a:r>
            <a:br>
              <a:rPr lang="en-US" sz="1930" dirty="0" smtClean="0"/>
            </a:br>
            <a:r>
              <a:rPr lang="en-US" sz="1930" dirty="0" smtClean="0"/>
              <a:t>safely</a:t>
            </a:r>
            <a:r>
              <a:rPr lang="en-US" sz="1930" dirty="0"/>
              <a:t>, to making </a:t>
            </a:r>
            <a:r>
              <a:rPr lang="en-US" sz="1930" dirty="0" smtClean="0"/>
              <a:t>sure </a:t>
            </a:r>
            <a:r>
              <a:rPr lang="en-US" sz="1930" dirty="0"/>
              <a:t>our clothes are washed </a:t>
            </a:r>
            <a:r>
              <a:rPr lang="en-US" sz="1930" dirty="0" smtClean="0"/>
              <a:t/>
            </a:r>
            <a:br>
              <a:rPr lang="en-US" sz="1930" dirty="0" smtClean="0"/>
            </a:br>
            <a:r>
              <a:rPr lang="en-US" sz="1930" dirty="0" smtClean="0"/>
              <a:t>properly</a:t>
            </a:r>
            <a:r>
              <a:rPr lang="en-US" sz="1930" dirty="0"/>
              <a:t>. </a:t>
            </a:r>
            <a:endParaRPr lang="en-US" sz="1930" dirty="0" smtClean="0"/>
          </a:p>
          <a:p>
            <a:pPr marL="361950" indent="-361950">
              <a:buClr>
                <a:srgbClr val="C00000"/>
              </a:buClr>
              <a:buFont typeface="Wingdings 3" panose="05040102010807070707" pitchFamily="18" charset="2"/>
              <a:buChar char=""/>
            </a:pPr>
            <a:r>
              <a:rPr lang="en-US" sz="1930" dirty="0" smtClean="0"/>
              <a:t>The </a:t>
            </a:r>
            <a:r>
              <a:rPr lang="en-US" sz="1930" dirty="0"/>
              <a:t>use of sensors </a:t>
            </a:r>
            <a:r>
              <a:rPr lang="en-US" sz="1930" dirty="0" smtClean="0"/>
              <a:t>in computer </a:t>
            </a:r>
            <a:r>
              <a:rPr lang="en-US" sz="1930" dirty="0"/>
              <a:t>systems can benefit </a:t>
            </a:r>
            <a:r>
              <a:rPr lang="en-US" sz="1930" dirty="0" smtClean="0"/>
              <a:t/>
            </a:r>
            <a:br>
              <a:rPr lang="en-US" sz="1930" dirty="0" smtClean="0"/>
            </a:br>
            <a:r>
              <a:rPr lang="en-US" sz="1930" dirty="0" smtClean="0"/>
              <a:t>us </a:t>
            </a:r>
            <a:r>
              <a:rPr lang="en-US" sz="1930" dirty="0"/>
              <a:t>greatly. This remove </a:t>
            </a:r>
            <a:r>
              <a:rPr lang="en-US" sz="1930" dirty="0" smtClean="0"/>
              <a:t>the </a:t>
            </a:r>
            <a:r>
              <a:rPr lang="en-US" sz="1930" dirty="0"/>
              <a:t>need for a human to </a:t>
            </a:r>
            <a:r>
              <a:rPr lang="en-US" sz="1930" dirty="0" smtClean="0"/>
              <a:t/>
            </a:r>
            <a:br>
              <a:rPr lang="en-US" sz="1930" dirty="0" smtClean="0"/>
            </a:br>
            <a:r>
              <a:rPr lang="en-US" sz="1930" dirty="0" smtClean="0"/>
              <a:t>monitor </a:t>
            </a:r>
            <a:r>
              <a:rPr lang="en-US" sz="1930" dirty="0"/>
              <a:t>and measure an </a:t>
            </a:r>
            <a:r>
              <a:rPr lang="en-US" sz="1930" dirty="0" smtClean="0"/>
              <a:t>environment </a:t>
            </a:r>
            <a:r>
              <a:rPr lang="en-US" sz="1930" dirty="0"/>
              <a:t>as this can be </a:t>
            </a:r>
            <a:r>
              <a:rPr lang="en-US" sz="1930" dirty="0" smtClean="0"/>
              <a:t/>
            </a:r>
            <a:br>
              <a:rPr lang="en-US" sz="1930" dirty="0" smtClean="0"/>
            </a:br>
            <a:r>
              <a:rPr lang="en-US" sz="1930" dirty="0" smtClean="0"/>
              <a:t>done </a:t>
            </a:r>
            <a:r>
              <a:rPr lang="en-US" sz="1930" dirty="0"/>
              <a:t>continuously by the </a:t>
            </a:r>
            <a:r>
              <a:rPr lang="en-US" sz="1930" dirty="0" smtClean="0"/>
              <a:t>sensor</a:t>
            </a:r>
            <a:r>
              <a:rPr lang="en-US" sz="1930" dirty="0"/>
              <a:t>. This can leave us </a:t>
            </a:r>
            <a:r>
              <a:rPr lang="en-US" sz="1930" dirty="0" smtClean="0"/>
              <a:t/>
            </a:r>
            <a:br>
              <a:rPr lang="en-US" sz="1930" dirty="0" smtClean="0"/>
            </a:br>
            <a:r>
              <a:rPr lang="en-US" sz="1930" dirty="0" smtClean="0"/>
              <a:t>to </a:t>
            </a:r>
            <a:r>
              <a:rPr lang="en-US" sz="1930" dirty="0"/>
              <a:t>get on with other tasks that we to complete. It can </a:t>
            </a:r>
            <a:r>
              <a:rPr lang="en-US" sz="1930" dirty="0" smtClean="0"/>
              <a:t/>
            </a:r>
            <a:br>
              <a:rPr lang="en-US" sz="1930" dirty="0" smtClean="0"/>
            </a:br>
            <a:r>
              <a:rPr lang="en-US" sz="1930" dirty="0" smtClean="0"/>
              <a:t>also </a:t>
            </a:r>
            <a:r>
              <a:rPr lang="en-US" sz="1930" dirty="0"/>
              <a:t>mean that the monitoring </a:t>
            </a:r>
            <a:r>
              <a:rPr lang="en-US" sz="1930" dirty="0" smtClean="0"/>
              <a:t>and </a:t>
            </a:r>
            <a:r>
              <a:rPr lang="en-US" sz="1930" dirty="0"/>
              <a:t>measuring is more accurate.</a:t>
            </a:r>
          </a:p>
          <a:p>
            <a:pPr marL="361950" indent="-361950">
              <a:buClr>
                <a:srgbClr val="C00000"/>
              </a:buClr>
              <a:buFont typeface="Wingdings 3" panose="05040102010807070707" pitchFamily="18" charset="2"/>
              <a:buChar char=""/>
            </a:pPr>
            <a:r>
              <a:rPr lang="en-US" sz="1930" dirty="0" smtClean="0"/>
              <a:t>For a </a:t>
            </a:r>
            <a:r>
              <a:rPr lang="en-US" sz="1930" dirty="0"/>
              <a:t>human to complete a repeated action, </a:t>
            </a:r>
            <a:r>
              <a:rPr lang="en-US" sz="1930" dirty="0" smtClean="0"/>
              <a:t>e.g. taking a </a:t>
            </a:r>
            <a:r>
              <a:rPr lang="en-US" sz="1930" dirty="0"/>
              <a:t>reading over and over for long periods of time,</a:t>
            </a:r>
          </a:p>
          <a:p>
            <a:pPr marL="361950" indent="-361950">
              <a:buClr>
                <a:srgbClr val="C00000"/>
              </a:buClr>
              <a:buFont typeface="Wingdings 3" panose="05040102010807070707" pitchFamily="18" charset="2"/>
              <a:buChar char=""/>
            </a:pPr>
            <a:r>
              <a:rPr lang="en-US" sz="1930" dirty="0" smtClean="0"/>
              <a:t>This can </a:t>
            </a:r>
            <a:r>
              <a:rPr lang="en-US" sz="1930" dirty="0"/>
              <a:t>be very arduous and it may prove difficult to maintain </a:t>
            </a:r>
            <a:r>
              <a:rPr lang="en-US" sz="1930" dirty="0" smtClean="0"/>
              <a:t>accuracy</a:t>
            </a:r>
            <a:r>
              <a:rPr lang="en-US" sz="1930" dirty="0"/>
              <a:t>. A computer system that has a sensor that </a:t>
            </a:r>
            <a:r>
              <a:rPr lang="en-US" sz="1930" dirty="0" smtClean="0"/>
              <a:t>can </a:t>
            </a:r>
            <a:r>
              <a:rPr lang="en-US" sz="1930" dirty="0"/>
              <a:t>perform this role is able to run for long periods of </a:t>
            </a:r>
            <a:r>
              <a:rPr lang="en-US" sz="1930" dirty="0" smtClean="0"/>
              <a:t>time</a:t>
            </a:r>
            <a:r>
              <a:rPr lang="en-US" sz="1930" dirty="0"/>
              <a:t>, with a high level of accuracy. This level of accuracy can make a system more reliable than one operated by humans.</a:t>
            </a:r>
            <a:endParaRPr lang="en-US" sz="193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59</a:t>
            </a:r>
            <a:endParaRPr lang="en-GB" sz="113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4208" y="1129962"/>
            <a:ext cx="2529496" cy="1885777"/>
          </a:xfrm>
          <a:prstGeom prst="rect">
            <a:avLst/>
          </a:prstGeom>
        </p:spPr>
      </p:pic>
      <p:pic>
        <p:nvPicPr>
          <p:cNvPr id="14338" name="Picture 2" descr="Image result for light sens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3140968"/>
            <a:ext cx="2529496" cy="1376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690101"/>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Light</a:t>
            </a:r>
            <a:endParaRPr lang="en-GB" b="1" dirty="0" smtClean="0"/>
          </a:p>
        </p:txBody>
      </p:sp>
      <p:sp>
        <p:nvSpPr>
          <p:cNvPr id="34" name="Rectangle 33"/>
          <p:cNvSpPr/>
          <p:nvPr/>
        </p:nvSpPr>
        <p:spPr>
          <a:xfrm>
            <a:off x="179514" y="1129962"/>
            <a:ext cx="6264694" cy="5589222"/>
          </a:xfrm>
          <a:prstGeom prst="rect">
            <a:avLst/>
          </a:prstGeom>
        </p:spPr>
        <p:txBody>
          <a:bodyPr wrap="square">
            <a:spAutoFit/>
          </a:bodyPr>
          <a:lstStyle/>
          <a:p>
            <a:pPr>
              <a:buClr>
                <a:srgbClr val="C00000"/>
              </a:buClr>
            </a:pPr>
            <a:r>
              <a:rPr lang="en-US" sz="1880" b="1" dirty="0" smtClean="0">
                <a:solidFill>
                  <a:srgbClr val="C00000"/>
                </a:solidFill>
              </a:rPr>
              <a:t>Light </a:t>
            </a:r>
            <a:r>
              <a:rPr lang="en-US" sz="1880" b="1" dirty="0">
                <a:solidFill>
                  <a:srgbClr val="C00000"/>
                </a:solidFill>
              </a:rPr>
              <a:t>sensors</a:t>
            </a:r>
          </a:p>
          <a:p>
            <a:pPr marL="361950" indent="-361950">
              <a:buClr>
                <a:srgbClr val="C00000"/>
              </a:buClr>
              <a:buFont typeface="Wingdings 3" panose="05040102010807070707" pitchFamily="18" charset="2"/>
              <a:buChar char=""/>
            </a:pPr>
            <a:r>
              <a:rPr lang="en-US" sz="1880" dirty="0"/>
              <a:t>By using a sensor or a number of sensors in a monitoring or control system, multiple readings can be taken in quick succession. It would require people to perform the same function, and so these people can be made available to perform other tasks. </a:t>
            </a:r>
            <a:endParaRPr lang="en-US" sz="1880" dirty="0" smtClean="0"/>
          </a:p>
          <a:p>
            <a:pPr marL="361950" indent="-361950">
              <a:buClr>
                <a:srgbClr val="C00000"/>
              </a:buClr>
              <a:buFont typeface="Wingdings 3" panose="05040102010807070707" pitchFamily="18" charset="2"/>
              <a:buChar char=""/>
            </a:pPr>
            <a:r>
              <a:rPr lang="en-US" sz="1880" dirty="0" smtClean="0"/>
              <a:t>The </a:t>
            </a:r>
            <a:r>
              <a:rPr lang="en-US" sz="1880" dirty="0"/>
              <a:t>computer system will make decisions based on the data it is given. It will act logically on these decisions in the way it has been programmed. </a:t>
            </a:r>
            <a:endParaRPr lang="en-US" sz="1880" dirty="0" smtClean="0"/>
          </a:p>
          <a:p>
            <a:pPr marL="361950" indent="-361950">
              <a:buClr>
                <a:srgbClr val="C00000"/>
              </a:buClr>
              <a:buFont typeface="Wingdings 3" panose="05040102010807070707" pitchFamily="18" charset="2"/>
              <a:buChar char=""/>
            </a:pPr>
            <a:r>
              <a:rPr lang="en-US" sz="1880" dirty="0" smtClean="0"/>
              <a:t>This </a:t>
            </a:r>
            <a:r>
              <a:rPr lang="en-US" sz="1880" dirty="0"/>
              <a:t>can be beneficial as the decisions made and actions taken will be consistent. If a human performed the same decision-making process, external factors may affect the decision they make, </a:t>
            </a:r>
            <a:r>
              <a:rPr lang="en-US" sz="1880" dirty="0" smtClean="0"/>
              <a:t>e.g. </a:t>
            </a:r>
            <a:r>
              <a:rPr lang="en-US" sz="1880" dirty="0"/>
              <a:t>how tired they are. This could cause inconsistency in the decision-making process and actions taken</a:t>
            </a:r>
            <a:r>
              <a:rPr lang="en-US" sz="1880" dirty="0" smtClean="0"/>
              <a:t>.</a:t>
            </a:r>
          </a:p>
          <a:p>
            <a:pPr marL="361950" indent="-361950">
              <a:buClr>
                <a:srgbClr val="C00000"/>
              </a:buClr>
              <a:buFont typeface="Wingdings 3" panose="05040102010807070707" pitchFamily="18" charset="2"/>
              <a:buChar char=""/>
            </a:pPr>
            <a:r>
              <a:rPr lang="en-US" sz="1880" dirty="0" smtClean="0"/>
              <a:t>This </a:t>
            </a:r>
            <a:r>
              <a:rPr lang="en-US" sz="1880" dirty="0"/>
              <a:t>can sometimes be a disadvantage and a computer system may not be able to react to an unexpected event that a human would be able to assess and make a decision about.</a:t>
            </a:r>
            <a:endParaRPr lang="en-US" sz="188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59</a:t>
            </a:r>
            <a:endParaRPr lang="en-GB" sz="113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8634"/>
          <a:stretch/>
        </p:blipFill>
        <p:spPr>
          <a:xfrm>
            <a:off x="6444208" y="1129962"/>
            <a:ext cx="2529496" cy="1722973"/>
          </a:xfrm>
          <a:prstGeom prst="rect">
            <a:avLst/>
          </a:prstGeom>
        </p:spPr>
      </p:pic>
      <p:sp>
        <p:nvSpPr>
          <p:cNvPr id="7" name="Rectangle 6"/>
          <p:cNvSpPr/>
          <p:nvPr/>
        </p:nvSpPr>
        <p:spPr>
          <a:xfrm>
            <a:off x="6444208" y="2974652"/>
            <a:ext cx="2453745" cy="3693319"/>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A computer system using sensors can operate 24 </a:t>
            </a:r>
            <a:r>
              <a:rPr lang="en-US" dirty="0" smtClean="0"/>
              <a:t>hours a </a:t>
            </a:r>
            <a:r>
              <a:rPr lang="en-US" dirty="0"/>
              <a:t>day, 365 days a year, meaning that monitoring </a:t>
            </a:r>
            <a:r>
              <a:rPr lang="en-US" dirty="0" smtClean="0"/>
              <a:t>can be </a:t>
            </a:r>
            <a:r>
              <a:rPr lang="en-US" dirty="0"/>
              <a:t>done on a continual basis. </a:t>
            </a:r>
            <a:endParaRPr lang="en-US" dirty="0" smtClean="0"/>
          </a:p>
          <a:p>
            <a:pPr marL="214313" indent="-214313">
              <a:buClr>
                <a:srgbClr val="C00000"/>
              </a:buClr>
              <a:buFont typeface="Wingdings" panose="05000000000000000000" pitchFamily="2" charset="2"/>
              <a:buChar char="§"/>
            </a:pPr>
            <a:r>
              <a:rPr lang="en-US" dirty="0" smtClean="0"/>
              <a:t>It </a:t>
            </a:r>
            <a:r>
              <a:rPr lang="en-US" dirty="0"/>
              <a:t>can also remove </a:t>
            </a:r>
            <a:r>
              <a:rPr lang="en-US" dirty="0" smtClean="0"/>
              <a:t>the possibility </a:t>
            </a:r>
            <a:r>
              <a:rPr lang="en-US" dirty="0"/>
              <a:t>of human error in the measurements.</a:t>
            </a:r>
            <a:endParaRPr lang="en-GB"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3933655">
            <a:off x="8659334" y="2905536"/>
            <a:ext cx="324562" cy="324562"/>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700" b="1" dirty="0">
                <a:solidFill>
                  <a:srgbClr val="C00000"/>
                </a:solidFill>
                <a:sym typeface="Wingdings" panose="05000000000000000000" pitchFamily="2" charset="2"/>
              </a:rPr>
              <a:t></a:t>
            </a:r>
            <a:endParaRPr lang="en-GB" b="1" dirty="0">
              <a:solidFill>
                <a:srgbClr val="C00000"/>
              </a:solidFill>
            </a:endParaRPr>
          </a:p>
        </p:txBody>
      </p:sp>
    </p:spTree>
    <p:extLst>
      <p:ext uri="{BB962C8B-B14F-4D97-AF65-F5344CB8AC3E}">
        <p14:creationId xmlns:p14="http://schemas.microsoft.com/office/powerpoint/2010/main" val="22418167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3.01 – Sensors - Light</a:t>
            </a:r>
            <a:endParaRPr lang="en-GB" b="1" dirty="0" smtClean="0"/>
          </a:p>
        </p:txBody>
      </p:sp>
      <p:sp>
        <p:nvSpPr>
          <p:cNvPr id="34" name="Rectangle 33"/>
          <p:cNvSpPr/>
          <p:nvPr/>
        </p:nvSpPr>
        <p:spPr>
          <a:xfrm>
            <a:off x="179514" y="1129962"/>
            <a:ext cx="6264694" cy="5586145"/>
          </a:xfrm>
          <a:prstGeom prst="rect">
            <a:avLst/>
          </a:prstGeom>
        </p:spPr>
        <p:txBody>
          <a:bodyPr wrap="square">
            <a:spAutoFit/>
          </a:bodyPr>
          <a:lstStyle/>
          <a:p>
            <a:pPr>
              <a:buClr>
                <a:srgbClr val="C00000"/>
              </a:buClr>
            </a:pPr>
            <a:r>
              <a:rPr lang="en-US" sz="2100" b="1" dirty="0" smtClean="0">
                <a:solidFill>
                  <a:srgbClr val="C00000"/>
                </a:solidFill>
              </a:rPr>
              <a:t>Light </a:t>
            </a:r>
            <a:r>
              <a:rPr lang="en-US" sz="2100" b="1" dirty="0">
                <a:solidFill>
                  <a:srgbClr val="C00000"/>
                </a:solidFill>
              </a:rPr>
              <a:t>sensors</a:t>
            </a:r>
          </a:p>
          <a:p>
            <a:pPr marL="361950" indent="-361950">
              <a:buClr>
                <a:srgbClr val="C00000"/>
              </a:buClr>
              <a:buFont typeface="Wingdings 3" panose="05040102010807070707" pitchFamily="18" charset="2"/>
              <a:buChar char=""/>
            </a:pPr>
            <a:r>
              <a:rPr lang="en-US" sz="2100" dirty="0"/>
              <a:t>Sensors are also extremely beneficial for use in environments that are dangerous to humans. This means that we can be kept safe yet dangerous environments can still be monitored. </a:t>
            </a:r>
            <a:endParaRPr lang="en-US" sz="2100" dirty="0" smtClean="0"/>
          </a:p>
          <a:p>
            <a:pPr marL="361950" indent="-361950">
              <a:buClr>
                <a:srgbClr val="C00000"/>
              </a:buClr>
              <a:buFont typeface="Wingdings 3" panose="05040102010807070707" pitchFamily="18" charset="2"/>
              <a:buChar char=""/>
            </a:pPr>
            <a:r>
              <a:rPr lang="en-US" sz="2100" dirty="0" smtClean="0"/>
              <a:t>Also</a:t>
            </a:r>
            <a:r>
              <a:rPr lang="en-US" sz="2100" dirty="0"/>
              <a:t>, computers can process data much more quickly and respond faster to any necessary actions than a human, so a dangerous environment can be monitored and controlled more effectively.</a:t>
            </a:r>
          </a:p>
          <a:p>
            <a:pPr marL="361950" indent="-361950">
              <a:buClr>
                <a:srgbClr val="C00000"/>
              </a:buClr>
              <a:buFont typeface="Wingdings 3" panose="05040102010807070707" pitchFamily="18" charset="2"/>
              <a:buChar char=""/>
            </a:pPr>
            <a:r>
              <a:rPr lang="en-US" sz="2100" dirty="0"/>
              <a:t>There is always a risk involved in using computer systems in monitoring and control. The system is electronic and if a power failure occurs, the system will not operate. If the system is controlling a crucial process, this could have a detrimental effect. This could also happen with a simple system malfunction.</a:t>
            </a:r>
            <a:endParaRPr lang="en-US" sz="210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59</a:t>
            </a:r>
            <a:endParaRPr lang="en-GB" sz="1130" b="1" dirty="0">
              <a:latin typeface="Arial" panose="020B0604020202020204" pitchFamily="34" charset="0"/>
              <a:cs typeface="Arial" panose="020B0604020202020204" pitchFamily="34" charset="0"/>
            </a:endParaRPr>
          </a:p>
        </p:txBody>
      </p:sp>
      <p:pic>
        <p:nvPicPr>
          <p:cNvPr id="17410" name="Picture 2" descr="Image result for uses of a light sens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129962"/>
            <a:ext cx="2496741" cy="1545982"/>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uses of a light senso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26" b="3402"/>
          <a:stretch/>
        </p:blipFill>
        <p:spPr bwMode="auto">
          <a:xfrm>
            <a:off x="6444208" y="2764692"/>
            <a:ext cx="2496741" cy="219421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light sensitive glass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444208" y="5046073"/>
            <a:ext cx="2499562" cy="1538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30818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586145"/>
          </a:xfrm>
          <a:prstGeom prst="rect">
            <a:avLst/>
          </a:prstGeom>
        </p:spPr>
        <p:txBody>
          <a:bodyPr wrap="square">
            <a:spAutoFit/>
          </a:bodyPr>
          <a:lstStyle/>
          <a:p>
            <a:pPr marL="711200" indent="-271463">
              <a:buClr>
                <a:srgbClr val="0070C0"/>
              </a:buClr>
              <a:buFont typeface="Wingdings" panose="05000000000000000000" pitchFamily="2" charset="2"/>
              <a:buChar char="§"/>
            </a:pPr>
            <a:r>
              <a:rPr lang="en-US" sz="1700" b="1" dirty="0" smtClean="0"/>
              <a:t>The internet</a:t>
            </a:r>
            <a:br>
              <a:rPr lang="en-US" sz="1700" b="1" dirty="0" smtClean="0"/>
            </a:br>
            <a:r>
              <a:rPr lang="en-US" sz="1700" dirty="0" smtClean="0"/>
              <a:t>The </a:t>
            </a:r>
            <a:r>
              <a:rPr lang="en-US" sz="1700" dirty="0"/>
              <a:t>internet is a global communications network that allows computers worldwide to connect and </a:t>
            </a:r>
            <a:r>
              <a:rPr lang="en-US" sz="1700" dirty="0" smtClean="0"/>
              <a:t>share information </a:t>
            </a:r>
            <a:r>
              <a:rPr lang="en-US" sz="1700" dirty="0"/>
              <a:t>in many different forms. Examples include email, web pages, and audio and video files. </a:t>
            </a:r>
            <a:r>
              <a:rPr lang="en-US" sz="1700" dirty="0" smtClean="0"/>
              <a:t>The impact </a:t>
            </a:r>
            <a:r>
              <a:rPr lang="en-US" sz="1700" dirty="0"/>
              <a:t>of the internet on our lives is profound. While it provides huge benefits to society, security </a:t>
            </a:r>
            <a:r>
              <a:rPr lang="en-US" sz="1700" dirty="0" smtClean="0"/>
              <a:t>of data </a:t>
            </a:r>
            <a:r>
              <a:rPr lang="en-US" sz="1700" dirty="0"/>
              <a:t>is an issue, both in the work place and for personal data.</a:t>
            </a:r>
          </a:p>
          <a:p>
            <a:pPr marL="711200" indent="-271463">
              <a:buClr>
                <a:srgbClr val="0070C0"/>
              </a:buClr>
              <a:buFont typeface="Wingdings" panose="05000000000000000000" pitchFamily="2" charset="2"/>
              <a:buChar char="§"/>
            </a:pPr>
            <a:r>
              <a:rPr lang="en-US" sz="1700" b="1" dirty="0" smtClean="0"/>
              <a:t>System </a:t>
            </a:r>
            <a:r>
              <a:rPr lang="en-US" sz="1700" b="1" dirty="0"/>
              <a:t>life cycle</a:t>
            </a:r>
          </a:p>
          <a:p>
            <a:pPr marL="711200" indent="-271463">
              <a:buClr>
                <a:srgbClr val="0070C0"/>
              </a:buClr>
              <a:buFont typeface="Wingdings" panose="05000000000000000000" pitchFamily="2" charset="2"/>
              <a:buChar char="§"/>
            </a:pPr>
            <a:r>
              <a:rPr lang="en-US" sz="1700" dirty="0"/>
              <a:t>Information systems are developed within a planned continuous cycle that covers the </a:t>
            </a:r>
            <a:r>
              <a:rPr lang="en-US" sz="1700" dirty="0" smtClean="0"/>
              <a:t>initial development </a:t>
            </a:r>
            <a:r>
              <a:rPr lang="en-US" sz="1700" dirty="0"/>
              <a:t>of the system through to its scheduled updating or redevelopment. Each phase </a:t>
            </a:r>
            <a:r>
              <a:rPr lang="en-US" sz="1700" dirty="0" smtClean="0"/>
              <a:t>of development </a:t>
            </a:r>
            <a:r>
              <a:rPr lang="en-US" sz="1700" dirty="0"/>
              <a:t>is </a:t>
            </a:r>
            <a:r>
              <a:rPr lang="en-US" sz="1700" dirty="0" err="1"/>
              <a:t>organised</a:t>
            </a:r>
            <a:r>
              <a:rPr lang="en-US" sz="1700" dirty="0"/>
              <a:t> into separate stages.</a:t>
            </a:r>
          </a:p>
          <a:p>
            <a:pPr marL="711200" indent="-271463">
              <a:buClr>
                <a:srgbClr val="0070C0"/>
              </a:buClr>
              <a:buFont typeface="Wingdings" panose="05000000000000000000" pitchFamily="2" charset="2"/>
              <a:buChar char="§"/>
            </a:pPr>
            <a:r>
              <a:rPr lang="en-US" sz="1700" b="1" dirty="0" smtClean="0"/>
              <a:t>New technologies</a:t>
            </a:r>
            <a:br>
              <a:rPr lang="en-US" sz="1700" b="1" dirty="0" smtClean="0"/>
            </a:br>
            <a:r>
              <a:rPr lang="en-US" sz="1700" dirty="0" smtClean="0"/>
              <a:t>As </a:t>
            </a:r>
            <a:r>
              <a:rPr lang="en-US" sz="1700" dirty="0"/>
              <a:t>the information industry changes so rapidly, it is important to keep track of new and </a:t>
            </a:r>
            <a:r>
              <a:rPr lang="en-US" sz="1700" dirty="0" smtClean="0"/>
              <a:t>emerging technologies </a:t>
            </a:r>
            <a:r>
              <a:rPr lang="en-US" sz="1700" dirty="0"/>
              <a:t>and consider how they might affect everyday life.</a:t>
            </a:r>
          </a:p>
          <a:p>
            <a:pPr marL="355600" indent="-342900">
              <a:buClr>
                <a:srgbClr val="0070C0"/>
              </a:buClr>
              <a:buFont typeface="Wingdings 3" panose="05040102010807070707" pitchFamily="18" charset="2"/>
              <a:buChar char=""/>
            </a:pPr>
            <a:r>
              <a:rPr lang="en-US" sz="1700" b="1" dirty="0"/>
              <a:t>Guided learning hours</a:t>
            </a:r>
          </a:p>
          <a:p>
            <a:pPr marL="711200" indent="-271463">
              <a:buClr>
                <a:srgbClr val="0070C0"/>
              </a:buClr>
              <a:buFont typeface="Wingdings" panose="05000000000000000000" pitchFamily="2" charset="2"/>
              <a:buChar char="§"/>
            </a:pPr>
            <a:r>
              <a:rPr lang="en-US" sz="1700" dirty="0"/>
              <a:t>Guided learning hours give an indication of the amount of contact time teachers need to have with </a:t>
            </a:r>
            <a:r>
              <a:rPr lang="en-US" sz="1700" dirty="0" smtClean="0"/>
              <a:t>learners to </a:t>
            </a:r>
            <a:r>
              <a:rPr lang="en-US" sz="1700" dirty="0"/>
              <a:t>deliver a particular course. Our syllabuses are designed around 180 guided learning hours for </a:t>
            </a:r>
            <a:r>
              <a:rPr lang="en-US" sz="1700" dirty="0" smtClean="0"/>
              <a:t>Cambridge International </a:t>
            </a:r>
            <a:r>
              <a:rPr lang="en-US" sz="1700" dirty="0"/>
              <a:t>AS Level, and around 360 guided learning hours for Cambridge International A Level.</a:t>
            </a:r>
          </a:p>
          <a:p>
            <a:pPr marL="711200" indent="-271463">
              <a:buClr>
                <a:srgbClr val="0070C0"/>
              </a:buClr>
              <a:buFont typeface="Wingdings" panose="05000000000000000000" pitchFamily="2" charset="2"/>
              <a:buChar char="§"/>
            </a:pPr>
            <a:r>
              <a:rPr lang="en-US" sz="1700" dirty="0"/>
              <a:t>These figures are for guidance only. The number of hours needed to gain the qualification may </a:t>
            </a:r>
            <a:r>
              <a:rPr lang="en-US" sz="1700" dirty="0" smtClean="0"/>
              <a:t>vary depending </a:t>
            </a:r>
            <a:r>
              <a:rPr lang="en-US" sz="1700" dirty="0"/>
              <a:t>on local practice and the learners’ previous experience of the subject.</a:t>
            </a:r>
          </a:p>
        </p:txBody>
      </p:sp>
    </p:spTree>
    <p:extLst>
      <p:ext uri="{BB962C8B-B14F-4D97-AF65-F5344CB8AC3E}">
        <p14:creationId xmlns:p14="http://schemas.microsoft.com/office/powerpoint/2010/main" val="2294471848"/>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3.02 – Sensors Summary</a:t>
            </a:r>
            <a:endParaRPr lang="en-GB" b="1" dirty="0" smtClean="0"/>
          </a:p>
        </p:txBody>
      </p:sp>
      <p:sp>
        <p:nvSpPr>
          <p:cNvPr id="34" name="Rectangle 33"/>
          <p:cNvSpPr/>
          <p:nvPr/>
        </p:nvSpPr>
        <p:spPr>
          <a:xfrm>
            <a:off x="179514" y="1129962"/>
            <a:ext cx="8784974" cy="5586145"/>
          </a:xfrm>
          <a:prstGeom prst="rect">
            <a:avLst/>
          </a:prstGeom>
        </p:spPr>
        <p:txBody>
          <a:bodyPr wrap="square">
            <a:spAutoFit/>
          </a:bodyPr>
          <a:lstStyle/>
          <a:p>
            <a:pPr marL="361950" indent="-361950">
              <a:buClr>
                <a:srgbClr val="C00000"/>
              </a:buClr>
              <a:buFont typeface="Wingdings 3" panose="05040102010807070707" pitchFamily="18" charset="2"/>
              <a:buChar char=""/>
            </a:pPr>
            <a:r>
              <a:rPr lang="en-US" sz="2100" dirty="0" smtClean="0"/>
              <a:t>A </a:t>
            </a:r>
            <a:r>
              <a:rPr lang="en-US" sz="2100" dirty="0"/>
              <a:t>sensor is an input device that records data about the surrounding physical environment. Sensors are used in monitoring and control technologies. They monitor the surrounding environment and trigger any events that need to occur to control a process</a:t>
            </a:r>
            <a:r>
              <a:rPr lang="en-US" sz="2100" dirty="0" smtClean="0"/>
              <a:t>.</a:t>
            </a:r>
          </a:p>
          <a:p>
            <a:pPr marL="361950" indent="-361950">
              <a:buClr>
                <a:srgbClr val="C00000"/>
              </a:buClr>
              <a:buFont typeface="Wingdings 3" panose="05040102010807070707" pitchFamily="18" charset="2"/>
              <a:buChar char=""/>
            </a:pPr>
            <a:r>
              <a:rPr lang="en-US" sz="2100" dirty="0"/>
              <a:t>A monitoring system uses sensors to take readings and mostly outputs them in graphs and charts, or a simple print out. A control system uses sensors to take readings and an action can be triggered if a reading is, for example, outside an acceptable range.</a:t>
            </a:r>
          </a:p>
          <a:p>
            <a:pPr marL="361950" indent="-361950">
              <a:buClr>
                <a:srgbClr val="C00000"/>
              </a:buClr>
              <a:buFont typeface="Wingdings 3" panose="05040102010807070707" pitchFamily="18" charset="2"/>
              <a:buChar char=""/>
            </a:pPr>
            <a:r>
              <a:rPr lang="en-US" sz="2100" dirty="0"/>
              <a:t>There are a wide range of sensors used in monitoring and control systems. These include motion sensors, pressure sensors, moisture and humidity sensors, temperature sensors and light sensors. There are a number of other sensors that you may have researched including sound sensors and gas sensors.</a:t>
            </a:r>
          </a:p>
          <a:p>
            <a:pPr marL="361950" indent="-361950">
              <a:buClr>
                <a:srgbClr val="C00000"/>
              </a:buClr>
              <a:buFont typeface="Wingdings 3" panose="05040102010807070707" pitchFamily="18" charset="2"/>
              <a:buChar char=""/>
            </a:pPr>
            <a:r>
              <a:rPr lang="en-US" sz="2100" dirty="0"/>
              <a:t>The use of monitoring and control systems can be very beneficial. They can keep us safe from the need to monitor dangerous environments and they can carry out monitoring on a more continuous basis, as well as having a higher degree of accuracy.</a:t>
            </a:r>
            <a:endParaRPr lang="en-US" sz="2100"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59</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989516"/>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Review Questions</a:t>
            </a:r>
            <a:endParaRPr lang="en-GB" b="1"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60</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4000" b="1" dirty="0">
              <a:solidFill>
                <a:schemeClr val="tx2"/>
              </a:solidFill>
            </a:endParaRPr>
          </a:p>
          <a:p>
            <a:pPr marL="534988" indent="-534988">
              <a:buClr>
                <a:srgbClr val="C00000"/>
              </a:buClr>
              <a:buFont typeface="+mj-lt"/>
              <a:buAutoNum type="arabicPeriod"/>
              <a:tabLst>
                <a:tab pos="8609013" algn="r"/>
              </a:tabLst>
            </a:pPr>
            <a:r>
              <a:rPr lang="en-US" sz="3120" dirty="0" smtClean="0"/>
              <a:t>Define </a:t>
            </a:r>
            <a:r>
              <a:rPr lang="en-US" sz="3120" dirty="0"/>
              <a:t>the term sensor. </a:t>
            </a:r>
            <a:r>
              <a:rPr lang="en-US" sz="3120" dirty="0" smtClean="0"/>
              <a:t>	[</a:t>
            </a:r>
            <a:r>
              <a:rPr lang="en-US" sz="3120" dirty="0"/>
              <a:t>2]</a:t>
            </a:r>
          </a:p>
          <a:p>
            <a:pPr marL="534988" indent="-534988">
              <a:buClr>
                <a:srgbClr val="C00000"/>
              </a:buClr>
              <a:buFont typeface="+mj-lt"/>
              <a:buAutoNum type="arabicPeriod"/>
              <a:tabLst>
                <a:tab pos="8609013" algn="r"/>
              </a:tabLst>
            </a:pPr>
            <a:r>
              <a:rPr lang="en-US" sz="3120" dirty="0" smtClean="0"/>
              <a:t>Describe </a:t>
            </a:r>
            <a:r>
              <a:rPr lang="en-US" sz="3120" dirty="0"/>
              <a:t>two types of sensor that can be used in a security system. </a:t>
            </a:r>
            <a:r>
              <a:rPr lang="en-US" sz="3120" dirty="0" smtClean="0"/>
              <a:t>	[</a:t>
            </a:r>
            <a:r>
              <a:rPr lang="en-US" sz="3120" dirty="0"/>
              <a:t>4]</a:t>
            </a:r>
          </a:p>
          <a:p>
            <a:pPr marL="534988" indent="-534988">
              <a:buClr>
                <a:srgbClr val="C00000"/>
              </a:buClr>
              <a:buFont typeface="+mj-lt"/>
              <a:buAutoNum type="arabicPeriod"/>
              <a:tabLst>
                <a:tab pos="8609013" algn="r"/>
              </a:tabLst>
            </a:pPr>
            <a:r>
              <a:rPr lang="en-US" sz="3120" dirty="0" smtClean="0"/>
              <a:t>Explain </a:t>
            </a:r>
            <a:r>
              <a:rPr lang="en-US" sz="3120" dirty="0"/>
              <a:t>two benefits of using sensors to monitor the environment in a nuclear plant</a:t>
            </a:r>
            <a:r>
              <a:rPr lang="en-US" sz="3120" dirty="0" smtClean="0"/>
              <a:t>.	[</a:t>
            </a:r>
            <a:r>
              <a:rPr lang="en-US" sz="3120" dirty="0"/>
              <a:t>4]</a:t>
            </a:r>
          </a:p>
          <a:p>
            <a:pPr marL="534988" indent="-534988">
              <a:buClr>
                <a:srgbClr val="C00000"/>
              </a:buClr>
              <a:buFont typeface="+mj-lt"/>
              <a:buAutoNum type="arabicPeriod"/>
              <a:tabLst>
                <a:tab pos="8609013" algn="r"/>
              </a:tabLst>
            </a:pPr>
            <a:r>
              <a:rPr lang="en-US" sz="3120" dirty="0" smtClean="0"/>
              <a:t>Evaluate </a:t>
            </a:r>
            <a:r>
              <a:rPr lang="en-US" sz="3120" dirty="0"/>
              <a:t>the use of monitoring and control systems in household appliances. </a:t>
            </a:r>
            <a:r>
              <a:rPr lang="en-US" sz="3120" dirty="0" smtClean="0"/>
              <a:t>	[</a:t>
            </a:r>
            <a:r>
              <a:rPr lang="en-US" sz="3120" dirty="0"/>
              <a:t>6]</a:t>
            </a:r>
          </a:p>
          <a:p>
            <a:pPr marL="534988" indent="-534988">
              <a:buClr>
                <a:srgbClr val="C00000"/>
              </a:buClr>
              <a:buFont typeface="+mj-lt"/>
              <a:buAutoNum type="arabicPeriod"/>
              <a:tabLst>
                <a:tab pos="8609013" algn="r"/>
              </a:tabLst>
            </a:pPr>
            <a:r>
              <a:rPr lang="en-US" sz="3120" dirty="0" smtClean="0"/>
              <a:t>Explain </a:t>
            </a:r>
            <a:r>
              <a:rPr lang="en-US" sz="3120" dirty="0"/>
              <a:t>how a monitoring and control system could be used to create an environmentally friendly office building</a:t>
            </a:r>
            <a:r>
              <a:rPr lang="en-US" sz="3120" dirty="0" smtClean="0"/>
              <a:t>.                              [</a:t>
            </a:r>
            <a:r>
              <a:rPr lang="en-US" sz="3120" dirty="0"/>
              <a:t>4]</a:t>
            </a:r>
          </a:p>
        </p:txBody>
      </p:sp>
      <p:sp>
        <p:nvSpPr>
          <p:cNvPr id="7" name="TextBox 6"/>
          <p:cNvSpPr txBox="1"/>
          <p:nvPr/>
        </p:nvSpPr>
        <p:spPr>
          <a:xfrm>
            <a:off x="179512" y="1124744"/>
            <a:ext cx="2592288" cy="58477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3200" b="1" dirty="0">
                <a:solidFill>
                  <a:schemeClr val="bg1"/>
                </a:solidFill>
              </a:rPr>
              <a:t>Questions</a:t>
            </a:r>
            <a:endParaRPr lang="en-GB" b="1" dirty="0">
              <a:solidFill>
                <a:schemeClr val="bg1"/>
              </a:solidFill>
            </a:endParaRPr>
          </a:p>
        </p:txBody>
      </p:sp>
      <p:sp>
        <p:nvSpPr>
          <p:cNvPr id="2" name="TextBox 1">
            <a:hlinkClick r:id="rId3" action="ppaction://hlinkfile"/>
          </p:cNvPr>
          <p:cNvSpPr txBox="1"/>
          <p:nvPr/>
        </p:nvSpPr>
        <p:spPr>
          <a:xfrm>
            <a:off x="8316416" y="955466"/>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13689875"/>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Review Questions</a:t>
            </a:r>
            <a:endParaRPr lang="en-GB" b="1"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60</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361950" indent="-361950">
              <a:buClr>
                <a:srgbClr val="C00000"/>
              </a:buClr>
              <a:buFont typeface="+mj-lt"/>
              <a:buAutoNum type="arabicPeriod"/>
              <a:tabLst>
                <a:tab pos="8609013" algn="r"/>
              </a:tabLst>
            </a:pPr>
            <a:r>
              <a:rPr lang="en-US" sz="2300" dirty="0" smtClean="0"/>
              <a:t>Any combination of the following [2]:</a:t>
            </a:r>
            <a:br>
              <a:rPr lang="en-US" sz="2300" dirty="0" smtClean="0"/>
            </a:br>
            <a:r>
              <a:rPr lang="en-US" sz="2300" dirty="0" smtClean="0"/>
              <a:t>•  An input device that records data about the environment or  </a:t>
            </a:r>
            <a:br>
              <a:rPr lang="en-US" sz="2300" dirty="0" smtClean="0"/>
            </a:br>
            <a:r>
              <a:rPr lang="en-US" sz="2300" dirty="0" smtClean="0"/>
              <a:t>   surroundings.</a:t>
            </a:r>
            <a:br>
              <a:rPr lang="en-US" sz="2300" dirty="0" smtClean="0"/>
            </a:br>
            <a:r>
              <a:rPr lang="en-US" sz="2300" dirty="0" smtClean="0"/>
              <a:t>•  Automatically inputs the data into a computer system to be </a:t>
            </a:r>
            <a:br>
              <a:rPr lang="en-US" sz="2300" dirty="0" smtClean="0"/>
            </a:br>
            <a:r>
              <a:rPr lang="en-US" sz="2300" dirty="0" smtClean="0"/>
              <a:t>   processed.</a:t>
            </a:r>
            <a:br>
              <a:rPr lang="en-US" sz="2300" dirty="0" smtClean="0"/>
            </a:br>
            <a:r>
              <a:rPr lang="en-US" sz="2300" dirty="0" smtClean="0"/>
              <a:t>•  Can monitor a range of aspects such as light, temperature, </a:t>
            </a:r>
            <a:br>
              <a:rPr lang="en-US" sz="2300" dirty="0" smtClean="0"/>
            </a:br>
            <a:r>
              <a:rPr lang="en-US" sz="2300" dirty="0" smtClean="0"/>
              <a:t>   pressure, moisture and humidity.</a:t>
            </a:r>
          </a:p>
          <a:p>
            <a:pPr marL="361950" indent="-361950">
              <a:buClr>
                <a:srgbClr val="C00000"/>
              </a:buClr>
              <a:buFont typeface="+mj-lt"/>
              <a:buAutoNum type="arabicPeriod"/>
              <a:tabLst>
                <a:tab pos="8609013" algn="r"/>
              </a:tabLst>
            </a:pPr>
            <a:r>
              <a:rPr lang="en-US" sz="2300" dirty="0" smtClean="0"/>
              <a:t>Any two of the following [4]:</a:t>
            </a:r>
            <a:br>
              <a:rPr lang="en-US" sz="2300" dirty="0" smtClean="0"/>
            </a:br>
            <a:r>
              <a:rPr lang="en-US" sz="2300" dirty="0" smtClean="0"/>
              <a:t>•  An infrared (motion) sensor can be used ...</a:t>
            </a:r>
            <a:br>
              <a:rPr lang="en-US" sz="2300" dirty="0" smtClean="0"/>
            </a:br>
            <a:r>
              <a:rPr lang="en-US" sz="2300" dirty="0" smtClean="0"/>
              <a:t>•  ... monitors infrared energy emitted and can detected an </a:t>
            </a:r>
            <a:br>
              <a:rPr lang="en-US" sz="2300" dirty="0" smtClean="0"/>
            </a:br>
            <a:r>
              <a:rPr lang="en-US" sz="2300" dirty="0" smtClean="0"/>
              <a:t>   increase from an intruder.</a:t>
            </a:r>
            <a:br>
              <a:rPr lang="en-US" sz="2300" dirty="0" smtClean="0"/>
            </a:br>
            <a:r>
              <a:rPr lang="en-US" sz="2300" dirty="0" smtClean="0"/>
              <a:t>•  A pressure sensor (switch) can be used ...</a:t>
            </a:r>
            <a:br>
              <a:rPr lang="en-US" sz="2300" dirty="0" smtClean="0"/>
            </a:br>
            <a:r>
              <a:rPr lang="en-US" sz="2300" dirty="0" smtClean="0"/>
              <a:t>•  ... can sense a change in weight of an intruder entering a </a:t>
            </a:r>
            <a:br>
              <a:rPr lang="en-US" sz="2300" dirty="0" smtClean="0"/>
            </a:br>
            <a:r>
              <a:rPr lang="en-US" sz="2300" dirty="0" smtClean="0"/>
              <a:t>   building.</a:t>
            </a:r>
            <a:endParaRPr lang="en-US" sz="2300" dirty="0"/>
          </a:p>
        </p:txBody>
      </p:sp>
      <p:sp>
        <p:nvSpPr>
          <p:cNvPr id="7" name="TextBox 6"/>
          <p:cNvSpPr txBox="1"/>
          <p:nvPr/>
        </p:nvSpPr>
        <p:spPr>
          <a:xfrm>
            <a:off x="179512" y="1124744"/>
            <a:ext cx="1872208"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1400" b="1" dirty="0">
              <a:solidFill>
                <a:schemeClr val="bg1"/>
              </a:solidFill>
            </a:endParaRPr>
          </a:p>
        </p:txBody>
      </p:sp>
    </p:spTree>
    <p:extLst>
      <p:ext uri="{BB962C8B-B14F-4D97-AF65-F5344CB8AC3E}">
        <p14:creationId xmlns:p14="http://schemas.microsoft.com/office/powerpoint/2010/main" val="2634920277"/>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Review Questions</a:t>
            </a:r>
            <a:endParaRPr lang="en-GB" b="1"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60</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478423"/>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457200" indent="-457200">
              <a:buClr>
                <a:srgbClr val="C00000"/>
              </a:buClr>
              <a:buFont typeface="+mj-lt"/>
              <a:buAutoNum type="arabicPeriod" startAt="3"/>
              <a:tabLst>
                <a:tab pos="8609013" algn="r"/>
              </a:tabLst>
            </a:pPr>
            <a:r>
              <a:rPr lang="en-US" sz="2300" dirty="0" smtClean="0"/>
              <a:t>Any </a:t>
            </a:r>
            <a:r>
              <a:rPr lang="en-US" sz="2300" dirty="0"/>
              <a:t>two from the following [4</a:t>
            </a:r>
            <a:r>
              <a:rPr lang="en-US" sz="2300" dirty="0" smtClean="0"/>
              <a:t>]:</a:t>
            </a:r>
          </a:p>
          <a:p>
            <a:pPr marL="811213" indent="-342900">
              <a:buClr>
                <a:srgbClr val="C00000"/>
              </a:buClr>
              <a:buFont typeface="Wingdings" panose="05000000000000000000" pitchFamily="2" charset="2"/>
              <a:buChar char="§"/>
              <a:tabLst>
                <a:tab pos="8609013" algn="r"/>
              </a:tabLst>
            </a:pPr>
            <a:r>
              <a:rPr lang="en-US" sz="2300" dirty="0" smtClean="0"/>
              <a:t>Sensors </a:t>
            </a:r>
            <a:r>
              <a:rPr lang="en-US" sz="2300" dirty="0"/>
              <a:t>can be placed in areas that are dangerous for a human to enter</a:t>
            </a:r>
            <a:r>
              <a:rPr lang="en-US" sz="2300" dirty="0" smtClean="0"/>
              <a:t>...</a:t>
            </a:r>
          </a:p>
          <a:p>
            <a:pPr marL="811213" indent="-342900">
              <a:buClr>
                <a:srgbClr val="C00000"/>
              </a:buClr>
              <a:buFont typeface="Wingdings" panose="05000000000000000000" pitchFamily="2" charset="2"/>
              <a:buChar char="§"/>
              <a:tabLst>
                <a:tab pos="8609013" algn="r"/>
              </a:tabLst>
            </a:pPr>
            <a:r>
              <a:rPr lang="en-US" sz="2300" dirty="0" smtClean="0"/>
              <a:t>... </a:t>
            </a:r>
            <a:r>
              <a:rPr lang="en-US" sz="2300" dirty="0"/>
              <a:t>this means that crucial elements of the system, such as areas of radiation, can be measured and controlled from a safe distance</a:t>
            </a:r>
            <a:r>
              <a:rPr lang="en-US" sz="2300" dirty="0" smtClean="0"/>
              <a:t>.</a:t>
            </a:r>
          </a:p>
          <a:p>
            <a:pPr marL="811213" indent="-342900">
              <a:buClr>
                <a:srgbClr val="C00000"/>
              </a:buClr>
              <a:buFont typeface="Wingdings" panose="05000000000000000000" pitchFamily="2" charset="2"/>
              <a:buChar char="§"/>
              <a:tabLst>
                <a:tab pos="8609013" algn="r"/>
              </a:tabLst>
            </a:pPr>
            <a:r>
              <a:rPr lang="en-US" sz="2300" dirty="0" smtClean="0"/>
              <a:t>Sensors </a:t>
            </a:r>
            <a:r>
              <a:rPr lang="en-US" sz="2300" dirty="0"/>
              <a:t>can take readings 24/7 </a:t>
            </a:r>
            <a:r>
              <a:rPr lang="en-US" sz="2300" dirty="0" smtClean="0"/>
              <a:t>...</a:t>
            </a:r>
          </a:p>
          <a:p>
            <a:pPr marL="811213" indent="-342900">
              <a:buClr>
                <a:srgbClr val="C00000"/>
              </a:buClr>
              <a:buFont typeface="Wingdings" panose="05000000000000000000" pitchFamily="2" charset="2"/>
              <a:buChar char="§"/>
              <a:tabLst>
                <a:tab pos="8609013" algn="r"/>
              </a:tabLst>
            </a:pPr>
            <a:r>
              <a:rPr lang="en-US" sz="2300" dirty="0" smtClean="0"/>
              <a:t>... </a:t>
            </a:r>
            <a:r>
              <a:rPr lang="en-US" sz="2300" dirty="0"/>
              <a:t>this means that humans do not need to be present in the plant at all time to monitor processes and can just be alerted to a crisis situation, should one arise</a:t>
            </a:r>
            <a:r>
              <a:rPr lang="en-US" sz="2300" dirty="0" smtClean="0"/>
              <a:t>.</a:t>
            </a:r>
          </a:p>
          <a:p>
            <a:pPr marL="811213" indent="-342900">
              <a:buClr>
                <a:srgbClr val="C00000"/>
              </a:buClr>
              <a:buFont typeface="Wingdings" panose="05000000000000000000" pitchFamily="2" charset="2"/>
              <a:buChar char="§"/>
              <a:tabLst>
                <a:tab pos="8609013" algn="r"/>
              </a:tabLst>
            </a:pPr>
            <a:r>
              <a:rPr lang="en-US" sz="2300" dirty="0" smtClean="0"/>
              <a:t>Sensor </a:t>
            </a:r>
            <a:r>
              <a:rPr lang="en-US" sz="2300" dirty="0"/>
              <a:t>readings will have a higher level of accuracy and consistency</a:t>
            </a:r>
            <a:r>
              <a:rPr lang="en-US" sz="2300" dirty="0" smtClean="0"/>
              <a:t>...</a:t>
            </a:r>
          </a:p>
          <a:p>
            <a:pPr marL="811213" indent="-342900">
              <a:buClr>
                <a:srgbClr val="C00000"/>
              </a:buClr>
              <a:buFont typeface="Wingdings" panose="05000000000000000000" pitchFamily="2" charset="2"/>
              <a:buChar char="§"/>
              <a:tabLst>
                <a:tab pos="8609013" algn="r"/>
              </a:tabLst>
            </a:pPr>
            <a:r>
              <a:rPr lang="en-US" sz="2300" dirty="0" smtClean="0"/>
              <a:t>... </a:t>
            </a:r>
            <a:r>
              <a:rPr lang="en-US" sz="2300" dirty="0"/>
              <a:t>in an environment where the accuracy of readings is paramount due to safety, this is vital.</a:t>
            </a:r>
          </a:p>
        </p:txBody>
      </p:sp>
      <p:sp>
        <p:nvSpPr>
          <p:cNvPr id="7" name="TextBox 6"/>
          <p:cNvSpPr txBox="1"/>
          <p:nvPr/>
        </p:nvSpPr>
        <p:spPr>
          <a:xfrm>
            <a:off x="179512" y="1124744"/>
            <a:ext cx="1872208"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1400" b="1" dirty="0">
              <a:solidFill>
                <a:schemeClr val="bg1"/>
              </a:solidFill>
            </a:endParaRPr>
          </a:p>
        </p:txBody>
      </p:sp>
    </p:spTree>
    <p:extLst>
      <p:ext uri="{BB962C8B-B14F-4D97-AF65-F5344CB8AC3E}">
        <p14:creationId xmlns:p14="http://schemas.microsoft.com/office/powerpoint/2010/main" val="355489883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Review Questions</a:t>
            </a:r>
            <a:endParaRPr lang="en-GB" b="1"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60</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493812"/>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457200" indent="-457200">
              <a:buClr>
                <a:srgbClr val="C00000"/>
              </a:buClr>
              <a:buFont typeface="+mj-lt"/>
              <a:buAutoNum type="arabicPeriod" startAt="4"/>
              <a:tabLst>
                <a:tab pos="8609013" algn="r"/>
              </a:tabLst>
            </a:pPr>
            <a:r>
              <a:rPr lang="en-US" sz="1700" b="1" dirty="0" smtClean="0"/>
              <a:t>Level </a:t>
            </a:r>
            <a:r>
              <a:rPr lang="en-US" sz="1700" b="1" dirty="0"/>
              <a:t>of </a:t>
            </a:r>
            <a:r>
              <a:rPr lang="en-US" sz="1700" b="1" dirty="0" smtClean="0"/>
              <a:t>response: Level </a:t>
            </a:r>
            <a:r>
              <a:rPr lang="en-US" sz="1700" b="1" dirty="0"/>
              <a:t>3 [5-6 </a:t>
            </a:r>
            <a:r>
              <a:rPr lang="en-US" sz="1700" b="1" dirty="0" smtClean="0"/>
              <a:t>marks]</a:t>
            </a:r>
            <a:br>
              <a:rPr lang="en-US" sz="1700" b="1" dirty="0" smtClean="0"/>
            </a:br>
            <a:r>
              <a:rPr lang="en-US" sz="1700" dirty="0" smtClean="0"/>
              <a:t>Candidates </a:t>
            </a:r>
            <a:r>
              <a:rPr lang="en-US" sz="1700" dirty="0"/>
              <a:t>will address a range of household appliances and evaluate their use in terms of monitoring and controls systems. The points raised will be justified. There will be a reasoned conclusion. The information will be relevant, clear, </a:t>
            </a:r>
            <a:r>
              <a:rPr lang="en-US" sz="1700" dirty="0" err="1"/>
              <a:t>organised</a:t>
            </a:r>
            <a:r>
              <a:rPr lang="en-US" sz="1700" dirty="0"/>
              <a:t> and presented in a structured and coherent </a:t>
            </a:r>
            <a:r>
              <a:rPr lang="en-US" sz="1700" dirty="0" smtClean="0"/>
              <a:t>format.</a:t>
            </a:r>
            <a:br>
              <a:rPr lang="en-US" sz="1700" dirty="0" smtClean="0"/>
            </a:br>
            <a:r>
              <a:rPr lang="en-US" sz="1700" b="1" dirty="0" smtClean="0"/>
              <a:t>Level </a:t>
            </a:r>
            <a:r>
              <a:rPr lang="en-US" sz="1700" b="1" dirty="0"/>
              <a:t>2 [3-4 </a:t>
            </a:r>
            <a:r>
              <a:rPr lang="en-US" sz="1700" b="1" dirty="0" smtClean="0"/>
              <a:t>marks]</a:t>
            </a:r>
            <a:br>
              <a:rPr lang="en-US" sz="1700" b="1" dirty="0" smtClean="0"/>
            </a:br>
            <a:r>
              <a:rPr lang="en-US" sz="1700" dirty="0" smtClean="0"/>
              <a:t>Candidates </a:t>
            </a:r>
            <a:r>
              <a:rPr lang="en-US" sz="1700" dirty="0"/>
              <a:t>will address a limited range of household appliances and look at their use in </a:t>
            </a:r>
            <a:r>
              <a:rPr lang="en-US" sz="1700" dirty="0" smtClean="0"/>
              <a:t>terms </a:t>
            </a:r>
            <a:r>
              <a:rPr lang="en-US" sz="1700" dirty="0"/>
              <a:t>of monitoring and controls systems, although development of some of the points will be </a:t>
            </a:r>
            <a:r>
              <a:rPr lang="en-US" sz="1700" dirty="0" smtClean="0"/>
              <a:t>limited. </a:t>
            </a:r>
            <a:r>
              <a:rPr lang="en-US" sz="1700" dirty="0"/>
              <a:t>There will be a conclusion. For the most part the information will be relevant and presented in a structured and coherent </a:t>
            </a:r>
            <a:r>
              <a:rPr lang="en-US" sz="1700" dirty="0" smtClean="0"/>
              <a:t>format.</a:t>
            </a:r>
            <a:br>
              <a:rPr lang="en-US" sz="1700" dirty="0" smtClean="0"/>
            </a:br>
            <a:r>
              <a:rPr lang="en-US" sz="1700" b="1" dirty="0" smtClean="0"/>
              <a:t>Level </a:t>
            </a:r>
            <a:r>
              <a:rPr lang="en-US" sz="1700" b="1" dirty="0"/>
              <a:t>1 [1-2 </a:t>
            </a:r>
            <a:r>
              <a:rPr lang="en-US" sz="1700" b="1" dirty="0" smtClean="0"/>
              <a:t>marks]</a:t>
            </a:r>
            <a:br>
              <a:rPr lang="en-US" sz="1700" b="1" dirty="0" smtClean="0"/>
            </a:br>
            <a:r>
              <a:rPr lang="en-US" sz="1700" dirty="0" smtClean="0"/>
              <a:t>Candidates </a:t>
            </a:r>
            <a:r>
              <a:rPr lang="en-US" sz="1700" dirty="0"/>
              <a:t>may only give reference to a </a:t>
            </a:r>
            <a:r>
              <a:rPr lang="en-US" sz="1700" dirty="0" smtClean="0"/>
              <a:t>single household </a:t>
            </a:r>
            <a:r>
              <a:rPr lang="en-US" sz="1700" dirty="0"/>
              <a:t>appliance, with limited reference </a:t>
            </a:r>
            <a:r>
              <a:rPr lang="en-US" sz="1700" dirty="0" smtClean="0"/>
              <a:t>to monitoring </a:t>
            </a:r>
            <a:r>
              <a:rPr lang="en-US" sz="1700" dirty="0"/>
              <a:t>and control systems. Answers may </a:t>
            </a:r>
            <a:r>
              <a:rPr lang="en-US" sz="1700" dirty="0" smtClean="0"/>
              <a:t>be simplistic </a:t>
            </a:r>
            <a:r>
              <a:rPr lang="en-US" sz="1700" dirty="0"/>
              <a:t>with little or no </a:t>
            </a:r>
            <a:r>
              <a:rPr lang="en-US" sz="1700" dirty="0" smtClean="0"/>
              <a:t>relevance. </a:t>
            </a:r>
            <a:br>
              <a:rPr lang="en-US" sz="1700" dirty="0" smtClean="0"/>
            </a:br>
            <a:r>
              <a:rPr lang="en-US" sz="1700" dirty="0" smtClean="0"/>
              <a:t>0 </a:t>
            </a:r>
            <a:r>
              <a:rPr lang="en-US" sz="1700" dirty="0"/>
              <a:t>marks for a response with no valid </a:t>
            </a:r>
            <a:r>
              <a:rPr lang="en-US" sz="1700" dirty="0" smtClean="0"/>
              <a:t>comments. </a:t>
            </a:r>
            <a:br>
              <a:rPr lang="en-US" sz="1700" dirty="0" smtClean="0"/>
            </a:br>
            <a:r>
              <a:rPr lang="en-US" sz="1700" dirty="0" smtClean="0"/>
              <a:t>Possible </a:t>
            </a:r>
            <a:r>
              <a:rPr lang="en-US" sz="1700" dirty="0"/>
              <a:t>points:</a:t>
            </a:r>
          </a:p>
          <a:p>
            <a:pPr marL="896938" indent="-447675">
              <a:buClr>
                <a:srgbClr val="C00000"/>
              </a:buClr>
              <a:buFont typeface="Wingdings" panose="05000000000000000000" pitchFamily="2" charset="2"/>
              <a:buChar char="§"/>
              <a:tabLst>
                <a:tab pos="8609013" algn="r"/>
              </a:tabLst>
            </a:pPr>
            <a:r>
              <a:rPr lang="en-US" sz="1700" dirty="0" smtClean="0"/>
              <a:t>Increased </a:t>
            </a:r>
            <a:r>
              <a:rPr lang="en-US" sz="1700" dirty="0"/>
              <a:t>safety for appliances.</a:t>
            </a:r>
          </a:p>
          <a:p>
            <a:pPr marL="896938" indent="-447675">
              <a:buClr>
                <a:srgbClr val="C00000"/>
              </a:buClr>
              <a:buFont typeface="Wingdings" panose="05000000000000000000" pitchFamily="2" charset="2"/>
              <a:buChar char="§"/>
              <a:tabLst>
                <a:tab pos="8609013" algn="r"/>
              </a:tabLst>
            </a:pPr>
            <a:r>
              <a:rPr lang="en-US" sz="1700" dirty="0" smtClean="0"/>
              <a:t>Appliances </a:t>
            </a:r>
            <a:r>
              <a:rPr lang="en-US" sz="1700" dirty="0"/>
              <a:t>can be made more efficient.</a:t>
            </a:r>
          </a:p>
          <a:p>
            <a:pPr marL="896938" indent="-447675">
              <a:buClr>
                <a:srgbClr val="C00000"/>
              </a:buClr>
              <a:buFont typeface="Wingdings" panose="05000000000000000000" pitchFamily="2" charset="2"/>
              <a:buChar char="§"/>
              <a:tabLst>
                <a:tab pos="8609013" algn="r"/>
              </a:tabLst>
            </a:pPr>
            <a:r>
              <a:rPr lang="en-US" sz="1700" dirty="0" smtClean="0"/>
              <a:t>It </a:t>
            </a:r>
            <a:r>
              <a:rPr lang="en-US" sz="1700" dirty="0"/>
              <a:t>may be possible to remotely control devices.</a:t>
            </a:r>
          </a:p>
        </p:txBody>
      </p:sp>
      <p:sp>
        <p:nvSpPr>
          <p:cNvPr id="7" name="TextBox 6"/>
          <p:cNvSpPr txBox="1"/>
          <p:nvPr/>
        </p:nvSpPr>
        <p:spPr>
          <a:xfrm>
            <a:off x="179512" y="1124744"/>
            <a:ext cx="1872208"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1400" b="1" dirty="0">
              <a:solidFill>
                <a:schemeClr val="bg1"/>
              </a:solidFill>
            </a:endParaRPr>
          </a:p>
        </p:txBody>
      </p:sp>
    </p:spTree>
    <p:extLst>
      <p:ext uri="{BB962C8B-B14F-4D97-AF65-F5344CB8AC3E}">
        <p14:creationId xmlns:p14="http://schemas.microsoft.com/office/powerpoint/2010/main" val="422360486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Review Questions</a:t>
            </a:r>
            <a:endParaRPr lang="en-GB" b="1" dirty="0" smtClean="0"/>
          </a:p>
        </p:txBody>
      </p:sp>
      <p:sp>
        <p:nvSpPr>
          <p:cNvPr id="5" name="Round Same Side Corner Rectangle 4">
            <a:hlinkClick r:id="" action="ppaction://noaction"/>
          </p:cNvPr>
          <p:cNvSpPr/>
          <p:nvPr/>
        </p:nvSpPr>
        <p:spPr>
          <a:xfrm>
            <a:off x="6859195" y="670058"/>
            <a:ext cx="665133" cy="379828"/>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60</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179512" y="1131713"/>
            <a:ext cx="8784976" cy="544610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3200" b="1" dirty="0">
              <a:solidFill>
                <a:schemeClr val="tx2"/>
              </a:solidFill>
            </a:endParaRPr>
          </a:p>
          <a:p>
            <a:pPr marL="457200" indent="-457200">
              <a:buClr>
                <a:srgbClr val="C00000"/>
              </a:buClr>
              <a:buFont typeface="+mj-lt"/>
              <a:buAutoNum type="arabicPeriod" startAt="5"/>
              <a:tabLst>
                <a:tab pos="8609013" algn="r"/>
              </a:tabLst>
            </a:pPr>
            <a:r>
              <a:rPr lang="en-US" sz="2430" dirty="0"/>
              <a:t>Any combination of the following [4]:</a:t>
            </a:r>
          </a:p>
          <a:p>
            <a:pPr marL="811213" indent="-361950">
              <a:buClr>
                <a:srgbClr val="C00000"/>
              </a:buClr>
              <a:buFont typeface="Wingdings" panose="05000000000000000000" pitchFamily="2" charset="2"/>
              <a:buChar char="§"/>
              <a:tabLst>
                <a:tab pos="8609013" algn="r"/>
              </a:tabLst>
            </a:pPr>
            <a:r>
              <a:rPr lang="en-US" sz="2430" dirty="0" smtClean="0"/>
              <a:t>Motion </a:t>
            </a:r>
            <a:r>
              <a:rPr lang="en-US" sz="2430" dirty="0"/>
              <a:t>sensors could be used to control light systems...</a:t>
            </a:r>
          </a:p>
          <a:p>
            <a:pPr marL="811213" indent="-361950">
              <a:buClr>
                <a:srgbClr val="C00000"/>
              </a:buClr>
              <a:buFont typeface="Wingdings" panose="05000000000000000000" pitchFamily="2" charset="2"/>
              <a:buChar char="§"/>
              <a:tabLst>
                <a:tab pos="8609013" algn="r"/>
              </a:tabLst>
            </a:pPr>
            <a:r>
              <a:rPr lang="en-US" sz="2430" dirty="0" smtClean="0"/>
              <a:t>... </a:t>
            </a:r>
            <a:r>
              <a:rPr lang="en-US" sz="2430" dirty="0"/>
              <a:t>this would mean that lights would turn off automatically when a room is unused, making </a:t>
            </a:r>
            <a:r>
              <a:rPr lang="en-US" sz="2430" dirty="0" smtClean="0"/>
              <a:t>it </a:t>
            </a:r>
            <a:r>
              <a:rPr lang="en-US" sz="2430" dirty="0"/>
              <a:t>more energy efficient.</a:t>
            </a:r>
          </a:p>
          <a:p>
            <a:pPr marL="811213" indent="-361950">
              <a:buClr>
                <a:srgbClr val="C00000"/>
              </a:buClr>
              <a:buFont typeface="Wingdings" panose="05000000000000000000" pitchFamily="2" charset="2"/>
              <a:buChar char="§"/>
              <a:tabLst>
                <a:tab pos="8609013" algn="r"/>
              </a:tabLst>
            </a:pPr>
            <a:r>
              <a:rPr lang="en-US" sz="2430" dirty="0" smtClean="0"/>
              <a:t>Temperature </a:t>
            </a:r>
            <a:r>
              <a:rPr lang="en-US" sz="2430" dirty="0"/>
              <a:t>sensors could be used to control the air conditioning system ...</a:t>
            </a:r>
          </a:p>
          <a:p>
            <a:pPr marL="811213" indent="-361950">
              <a:buClr>
                <a:srgbClr val="C00000"/>
              </a:buClr>
              <a:buFont typeface="Wingdings" panose="05000000000000000000" pitchFamily="2" charset="2"/>
              <a:buChar char="§"/>
              <a:tabLst>
                <a:tab pos="8609013" algn="r"/>
              </a:tabLst>
            </a:pPr>
            <a:r>
              <a:rPr lang="en-US" sz="2430" dirty="0" smtClean="0"/>
              <a:t>... </a:t>
            </a:r>
            <a:r>
              <a:rPr lang="en-US" sz="2430" dirty="0"/>
              <a:t>the system could be turned off when the room reaches the desired temperate and turned back on again when it falls outside of this, making it more energy efficient.</a:t>
            </a:r>
          </a:p>
          <a:p>
            <a:pPr marL="811213" indent="-361950">
              <a:buClr>
                <a:srgbClr val="C00000"/>
              </a:buClr>
              <a:buFont typeface="Wingdings" panose="05000000000000000000" pitchFamily="2" charset="2"/>
              <a:buChar char="§"/>
              <a:tabLst>
                <a:tab pos="8609013" algn="r"/>
              </a:tabLst>
            </a:pPr>
            <a:r>
              <a:rPr lang="en-US" sz="2430" dirty="0" smtClean="0"/>
              <a:t>Pressure </a:t>
            </a:r>
            <a:r>
              <a:rPr lang="en-US" sz="2430" dirty="0"/>
              <a:t>sensors could be used on windows ...</a:t>
            </a:r>
          </a:p>
          <a:p>
            <a:pPr marL="811213" indent="-361950">
              <a:buClr>
                <a:srgbClr val="C00000"/>
              </a:buClr>
              <a:buFont typeface="Wingdings" panose="05000000000000000000" pitchFamily="2" charset="2"/>
              <a:buChar char="§"/>
              <a:tabLst>
                <a:tab pos="8609013" algn="r"/>
              </a:tabLst>
            </a:pPr>
            <a:r>
              <a:rPr lang="en-US" sz="2430" dirty="0" smtClean="0"/>
              <a:t>... </a:t>
            </a:r>
            <a:r>
              <a:rPr lang="en-US" sz="2430" dirty="0"/>
              <a:t>this would detect if a window is open and turn off an air conditioning system to save energy if it is.</a:t>
            </a:r>
          </a:p>
        </p:txBody>
      </p:sp>
      <p:sp>
        <p:nvSpPr>
          <p:cNvPr id="7" name="TextBox 6"/>
          <p:cNvSpPr txBox="1"/>
          <p:nvPr/>
        </p:nvSpPr>
        <p:spPr>
          <a:xfrm>
            <a:off x="179512" y="1124744"/>
            <a:ext cx="1872208"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sz="1400" b="1" dirty="0">
              <a:solidFill>
                <a:schemeClr val="bg1"/>
              </a:solidFill>
            </a:endParaRPr>
          </a:p>
        </p:txBody>
      </p:sp>
    </p:spTree>
    <p:extLst>
      <p:ext uri="{BB962C8B-B14F-4D97-AF65-F5344CB8AC3E}">
        <p14:creationId xmlns:p14="http://schemas.microsoft.com/office/powerpoint/2010/main" val="2458806458"/>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sp>
        <p:nvSpPr>
          <p:cNvPr id="34" name="Rectangle 33"/>
          <p:cNvSpPr/>
          <p:nvPr/>
        </p:nvSpPr>
        <p:spPr>
          <a:xfrm>
            <a:off x="179512" y="1124744"/>
            <a:ext cx="8712968" cy="5793894"/>
          </a:xfrm>
          <a:prstGeom prst="rect">
            <a:avLst/>
          </a:prstGeom>
        </p:spPr>
        <p:txBody>
          <a:bodyPr wrap="square">
            <a:spAutoFit/>
          </a:bodyPr>
          <a:lstStyle/>
          <a:p>
            <a:pPr>
              <a:buClr>
                <a:srgbClr val="0070C0"/>
              </a:buClr>
            </a:pPr>
            <a:r>
              <a:rPr lang="en-US" sz="2440" dirty="0" smtClean="0"/>
              <a:t>For Cambridge International AS and A Level Information Technology, candidates:</a:t>
            </a:r>
          </a:p>
          <a:p>
            <a:pPr marL="711200" indent="-342900">
              <a:buClr>
                <a:srgbClr val="0070C0"/>
              </a:buClr>
              <a:buFont typeface="Wingdings" panose="05000000000000000000" pitchFamily="2" charset="2"/>
              <a:buChar char="§"/>
            </a:pPr>
            <a:r>
              <a:rPr lang="en-US" sz="2440" dirty="0" smtClean="0"/>
              <a:t>take Papers 1 and 2 only (for the Cambridge International AS Level qualification)</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follow a staged assessment route by taking Papers 1 and 2 (for Cambridge International AS Level qualification) in one series, then Papers 3 and 4 (for Cambridge International A Level qualification) in a later series</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take Papers 1, 2, 3 and 4 in the same examination series, leading to the full Cambridge International A Level.</a:t>
            </a:r>
          </a:p>
          <a:p>
            <a:pPr>
              <a:buClr>
                <a:srgbClr val="0070C0"/>
              </a:buClr>
            </a:pPr>
            <a:r>
              <a:rPr lang="en-US" sz="2440" dirty="0" smtClean="0"/>
              <a:t>All components are externally assessed.</a:t>
            </a:r>
            <a:endParaRPr lang="en-US" sz="2440" dirty="0"/>
          </a:p>
        </p:txBody>
      </p:sp>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46394265"/>
              </p:ext>
            </p:extLst>
          </p:nvPr>
        </p:nvGraphicFramePr>
        <p:xfrm>
          <a:off x="179512" y="1124744"/>
          <a:ext cx="8712968" cy="5400599"/>
        </p:xfrm>
        <a:graphic>
          <a:graphicData uri="http://schemas.openxmlformats.org/drawingml/2006/table">
            <a:tbl>
              <a:tblPr firstRow="1" bandRow="1">
                <a:tableStyleId>{5C22544A-7EE6-4342-B048-85BDC9FD1C3A}</a:tableStyleId>
              </a:tblPr>
              <a:tblGrid>
                <a:gridCol w="6099078"/>
                <a:gridCol w="1306945"/>
                <a:gridCol w="1306945"/>
              </a:tblGrid>
              <a:tr h="390885">
                <a:tc rowSpan="2">
                  <a:txBody>
                    <a:bodyPr/>
                    <a:lstStyle/>
                    <a:p>
                      <a:r>
                        <a:rPr kumimoji="0" lang="en-GB" sz="185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sz="1850" dirty="0">
                        <a:latin typeface="Arial" panose="020B0604020202020204" pitchFamily="34" charset="0"/>
                        <a:cs typeface="Arial" panose="020B0604020202020204" pitchFamily="34" charset="0"/>
                      </a:endParaRPr>
                    </a:p>
                  </a:txBody>
                  <a:tcPr/>
                </a:tc>
                <a:tc gridSpan="2">
                  <a:txBody>
                    <a:bodyPr/>
                    <a:lstStyle/>
                    <a:p>
                      <a:pPr algn="ctr"/>
                      <a:r>
                        <a:rPr lang="en-IE" sz="1850" dirty="0" smtClean="0">
                          <a:latin typeface="Arial" panose="020B0604020202020204" pitchFamily="34" charset="0"/>
                          <a:cs typeface="Arial" panose="020B0604020202020204" pitchFamily="34" charset="0"/>
                        </a:rPr>
                        <a:t>Weighting</a:t>
                      </a:r>
                      <a:endParaRPr lang="en-GB" sz="185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90885">
                <a:tc vMerge="1">
                  <a:txBody>
                    <a:bodyPr/>
                    <a:lstStyle/>
                    <a:p>
                      <a:endParaRPr lang="en-GB"/>
                    </a:p>
                  </a:txBody>
                  <a:tcPr/>
                </a:tc>
                <a:tc>
                  <a:txBody>
                    <a:bodyPr/>
                    <a:lstStyle/>
                    <a:p>
                      <a:pPr algn="ctr"/>
                      <a:r>
                        <a:rPr lang="en-IE" sz="1850" dirty="0" smtClean="0">
                          <a:latin typeface="Arial" panose="020B0604020202020204" pitchFamily="34" charset="0"/>
                          <a:cs typeface="Arial" panose="020B0604020202020204" pitchFamily="34" charset="0"/>
                        </a:rPr>
                        <a:t>AS Level</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A Level</a:t>
                      </a:r>
                      <a:endParaRPr lang="en-GB" sz="1850" dirty="0">
                        <a:latin typeface="Arial" panose="020B0604020202020204" pitchFamily="34" charset="0"/>
                        <a:cs typeface="Arial" panose="020B0604020202020204" pitchFamily="34" charset="0"/>
                      </a:endParaRPr>
                    </a:p>
                  </a:txBody>
                  <a:tcPr/>
                </a:tc>
              </a:tr>
              <a:tr h="2161835">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1 Theory                                1 hour 45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1–10 of the syllabus content.</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r h="2456994">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2 Practical                           2 hours 30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8–10 of the syllabus content. Candidates will also need to use their previous knowledge from sections 1–7.</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All tasks are compulsory.</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3327852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881025859"/>
              </p:ext>
            </p:extLst>
          </p:nvPr>
        </p:nvGraphicFramePr>
        <p:xfrm>
          <a:off x="179512" y="1124744"/>
          <a:ext cx="8784976" cy="5472608"/>
        </p:xfrm>
        <a:graphic>
          <a:graphicData uri="http://schemas.openxmlformats.org/drawingml/2006/table">
            <a:tbl>
              <a:tblPr firstRow="1" bandRow="1">
                <a:tableStyleId>{5C22544A-7EE6-4342-B048-85BDC9FD1C3A}</a:tableStyleId>
              </a:tblPr>
              <a:tblGrid>
                <a:gridCol w="6515524"/>
                <a:gridCol w="1244538"/>
                <a:gridCol w="1024914"/>
              </a:tblGrid>
              <a:tr h="377421">
                <a:tc rowSpan="2">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dirty="0">
                        <a:latin typeface="Arial" panose="020B0604020202020204" pitchFamily="34" charset="0"/>
                        <a:cs typeface="Arial" panose="020B0604020202020204" pitchFamily="34" charset="0"/>
                      </a:endParaRPr>
                    </a:p>
                  </a:txBody>
                  <a:tcPr/>
                </a:tc>
                <a:tc gridSpan="2">
                  <a:txBody>
                    <a:bodyPr/>
                    <a:lstStyle/>
                    <a:p>
                      <a:pPr algn="ctr"/>
                      <a:r>
                        <a:rPr lang="en-IE" dirty="0" smtClean="0">
                          <a:latin typeface="Arial" panose="020B0604020202020204" pitchFamily="34" charset="0"/>
                          <a:cs typeface="Arial" panose="020B0604020202020204" pitchFamily="34" charset="0"/>
                        </a:rPr>
                        <a:t>Weighting</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7421">
                <a:tc vMerge="1">
                  <a:txBody>
                    <a:bodyPr/>
                    <a:lstStyle/>
                    <a:p>
                      <a:endParaRPr lang="en-GB"/>
                    </a:p>
                  </a:txBody>
                  <a:tcPr/>
                </a:tc>
                <a:tc>
                  <a:txBody>
                    <a:bodyPr/>
                    <a:lstStyle/>
                    <a:p>
                      <a:pPr algn="ctr"/>
                      <a:r>
                        <a:rPr lang="en-IE" dirty="0" smtClean="0">
                          <a:latin typeface="Arial" panose="020B0604020202020204" pitchFamily="34" charset="0"/>
                          <a:cs typeface="Arial" panose="020B0604020202020204" pitchFamily="34" charset="0"/>
                        </a:rPr>
                        <a:t>AS Level</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 Level</a:t>
                      </a:r>
                      <a:endParaRPr lang="en-GB" dirty="0">
                        <a:latin typeface="Arial" panose="020B0604020202020204" pitchFamily="34" charset="0"/>
                        <a:cs typeface="Arial" panose="020B0604020202020204" pitchFamily="34" charset="0"/>
                      </a:endParaRPr>
                    </a:p>
                  </a:txBody>
                  <a:tcPr/>
                </a:tc>
              </a:tr>
              <a:tr h="2075817">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3 Advanced Theory 1 hour 45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11–19 of the syllabus content. The content of sections 1–10 is assumed knowledge.</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r h="2641949">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4 Advanced Practical 2 hours 30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16–19 of the syllabus content, and sections 8–9 of the syllabus content within a problem-solving context. Candidates will also need to use their previous knowledge from all sections of the syllabus. All tasks are compulsory.</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2629467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784976" cy="5724644"/>
          </a:xfrm>
          <a:prstGeom prst="rect">
            <a:avLst/>
          </a:prstGeom>
        </p:spPr>
        <p:txBody>
          <a:bodyPr wrap="square">
            <a:spAutoFit/>
          </a:bodyPr>
          <a:lstStyle/>
          <a:p>
            <a:pPr marL="285750" indent="-285750">
              <a:buClr>
                <a:srgbClr val="0070C0"/>
              </a:buClr>
              <a:buFont typeface="Wingdings 3" panose="05040102010807070707" pitchFamily="18" charset="2"/>
              <a:buChar char=""/>
            </a:pPr>
            <a:r>
              <a:rPr lang="en-US" sz="1900" dirty="0" smtClean="0"/>
              <a:t>Cambridge </a:t>
            </a:r>
            <a:r>
              <a:rPr lang="en-US" sz="1900" dirty="0"/>
              <a:t>International AS and A Level Information Technology has three assessment objectives:</a:t>
            </a:r>
          </a:p>
          <a:p>
            <a:pPr marL="627063" indent="-285750">
              <a:buClr>
                <a:srgbClr val="0070C0"/>
              </a:buClr>
              <a:buFont typeface="Wingdings" panose="05000000000000000000" pitchFamily="2" charset="2"/>
              <a:buChar char="§"/>
            </a:pPr>
            <a:r>
              <a:rPr lang="en-US" sz="1900" dirty="0"/>
              <a:t>AO1 Recall, select and communicate knowledge and understanding of IT</a:t>
            </a:r>
          </a:p>
          <a:p>
            <a:pPr marL="627063" indent="-285750">
              <a:buClr>
                <a:srgbClr val="0070C0"/>
              </a:buClr>
              <a:buFont typeface="Wingdings" panose="05000000000000000000" pitchFamily="2" charset="2"/>
              <a:buChar char="§"/>
            </a:pPr>
            <a:r>
              <a:rPr lang="en-US" sz="1900" dirty="0"/>
              <a:t>AO2 Apply knowledge, understanding and skills to produce IT-based solutions</a:t>
            </a:r>
          </a:p>
          <a:p>
            <a:pPr marL="627063" indent="-285750">
              <a:buClr>
                <a:srgbClr val="0070C0"/>
              </a:buClr>
              <a:buFont typeface="Wingdings" panose="05000000000000000000" pitchFamily="2" charset="2"/>
              <a:buChar char="§"/>
            </a:pPr>
            <a:r>
              <a:rPr lang="en-US" sz="1900" dirty="0"/>
              <a:t>AO3 Analyse, evaluate, make reasoned judgements and present conclusions</a:t>
            </a:r>
          </a:p>
          <a:p>
            <a:pPr>
              <a:buClr>
                <a:srgbClr val="0070C0"/>
              </a:buClr>
            </a:pPr>
            <a:r>
              <a:rPr lang="en-US" sz="1900" b="1" dirty="0"/>
              <a:t>2.3 Relationship between assessment objectives and components</a:t>
            </a:r>
          </a:p>
          <a:p>
            <a:pPr marL="285750" indent="-285750">
              <a:buClr>
                <a:srgbClr val="0070C0"/>
              </a:buClr>
              <a:buFont typeface="Wingdings 3" panose="05040102010807070707" pitchFamily="18" charset="2"/>
              <a:buChar char=""/>
            </a:pPr>
            <a:r>
              <a:rPr lang="en-US" sz="1900" dirty="0"/>
              <a:t>The approximate weightings allocated to each of the assessment objectives are </a:t>
            </a:r>
            <a:r>
              <a:rPr lang="en-US" sz="1900" dirty="0" err="1"/>
              <a:t>summarised</a:t>
            </a:r>
            <a:r>
              <a:rPr lang="en-US" sz="1900" dirty="0"/>
              <a:t> below</a:t>
            </a:r>
            <a:r>
              <a:rPr lang="en-US" sz="1900" dirty="0" smtClean="0"/>
              <a:t>.</a:t>
            </a:r>
          </a:p>
          <a:p>
            <a:pPr marL="285750" indent="-285750">
              <a:buClr>
                <a:srgbClr val="0070C0"/>
              </a:buClr>
              <a:buFont typeface="Wingdings 3" panose="05040102010807070707" pitchFamily="18" charset="2"/>
              <a:buChar char=""/>
            </a:pPr>
            <a:endParaRPr lang="en-US" sz="24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a:buClr>
                <a:srgbClr val="0070C0"/>
              </a:buClr>
            </a:pPr>
            <a:endParaRPr lang="en-US" sz="1900" dirty="0"/>
          </a:p>
          <a:p>
            <a:pPr marL="285750" indent="-285750">
              <a:buClr>
                <a:srgbClr val="0070C0"/>
              </a:buClr>
              <a:buFont typeface="Wingdings 3" panose="05040102010807070707" pitchFamily="18" charset="2"/>
              <a:buChar char=""/>
            </a:pPr>
            <a:r>
              <a:rPr lang="en-US" sz="1900" dirty="0"/>
              <a:t>The table shows the assessment objectives (AO) as a percentage of each component.</a:t>
            </a:r>
          </a:p>
        </p:txBody>
      </p:sp>
      <p:graphicFrame>
        <p:nvGraphicFramePr>
          <p:cNvPr id="2" name="Table 1"/>
          <p:cNvGraphicFramePr>
            <a:graphicFrameLocks noGrp="1"/>
          </p:cNvGraphicFramePr>
          <p:nvPr>
            <p:extLst>
              <p:ext uri="{D42A27DB-BD31-4B8C-83A1-F6EECF244321}">
                <p14:modId xmlns:p14="http://schemas.microsoft.com/office/powerpoint/2010/main" val="2739178754"/>
              </p:ext>
            </p:extLst>
          </p:nvPr>
        </p:nvGraphicFramePr>
        <p:xfrm>
          <a:off x="179512" y="4112096"/>
          <a:ext cx="8784976" cy="1981200"/>
        </p:xfrm>
        <a:graphic>
          <a:graphicData uri="http://schemas.openxmlformats.org/drawingml/2006/table">
            <a:tbl>
              <a:tblPr firstRow="1" bandRow="1">
                <a:tableStyleId>{5C22544A-7EE6-4342-B048-85BDC9FD1C3A}</a:tableStyleId>
              </a:tblPr>
              <a:tblGrid>
                <a:gridCol w="4968552"/>
                <a:gridCol w="1224136"/>
                <a:gridCol w="1368152"/>
                <a:gridCol w="1224136"/>
              </a:tblGrid>
              <a:tr h="370840">
                <a:tc>
                  <a:txBody>
                    <a:bodyPr/>
                    <a:lstStyle/>
                    <a:p>
                      <a:r>
                        <a:rPr lang="en-IE" sz="2000" dirty="0" smtClean="0">
                          <a:latin typeface="Arial" panose="020B0604020202020204" pitchFamily="34" charset="0"/>
                          <a:cs typeface="Arial" panose="020B0604020202020204" pitchFamily="34" charset="0"/>
                        </a:rPr>
                        <a:t>Component</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AO1 %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AO2 %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AO3 %</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1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2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90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3 Advanced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4 Advanced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85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4220081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2800" dirty="0" smtClean="0"/>
              <a:t>03 – </a:t>
            </a:r>
            <a:r>
              <a:rPr lang="en-US" sz="2800" dirty="0" smtClean="0"/>
              <a:t>Monitoring and Control - </a:t>
            </a:r>
            <a:r>
              <a:rPr lang="en-IE" sz="2800" dirty="0" smtClean="0"/>
              <a:t>Syllabus Content</a:t>
            </a:r>
            <a:endParaRPr lang="en-GB" sz="2800" b="1" dirty="0" smtClean="0"/>
          </a:p>
        </p:txBody>
      </p:sp>
      <p:sp>
        <p:nvSpPr>
          <p:cNvPr id="34" name="Rectangle 33"/>
          <p:cNvSpPr/>
          <p:nvPr/>
        </p:nvSpPr>
        <p:spPr>
          <a:xfrm>
            <a:off x="179512" y="1124744"/>
            <a:ext cx="8712968" cy="5632311"/>
          </a:xfrm>
          <a:prstGeom prst="rect">
            <a:avLst/>
          </a:prstGeom>
        </p:spPr>
        <p:txBody>
          <a:bodyPr wrap="square">
            <a:spAutoFit/>
          </a:bodyPr>
          <a:lstStyle/>
          <a:p>
            <a:pPr>
              <a:buClr>
                <a:srgbClr val="0070C0"/>
              </a:buClr>
            </a:pPr>
            <a:r>
              <a:rPr lang="en-US" sz="3000" dirty="0" smtClean="0"/>
              <a:t>Candidates </a:t>
            </a:r>
            <a:r>
              <a:rPr lang="en-US" sz="3000" dirty="0"/>
              <a:t>should be able to:</a:t>
            </a:r>
          </a:p>
          <a:p>
            <a:pPr marL="439738" indent="-439738">
              <a:buClr>
                <a:srgbClr val="0070C0"/>
              </a:buClr>
              <a:buFont typeface="Wingdings" panose="05000000000000000000" pitchFamily="2" charset="2"/>
              <a:buChar char="§"/>
            </a:pPr>
            <a:r>
              <a:rPr lang="en-US" sz="3000" dirty="0" smtClean="0"/>
              <a:t>identify </a:t>
            </a:r>
            <a:r>
              <a:rPr lang="en-US" sz="3000" dirty="0"/>
              <a:t>a range of sensors and describe their use in monitoring technologies</a:t>
            </a:r>
          </a:p>
          <a:p>
            <a:pPr marL="439738" indent="-439738">
              <a:buClr>
                <a:srgbClr val="0070C0"/>
              </a:buClr>
              <a:buFont typeface="Wingdings" panose="05000000000000000000" pitchFamily="2" charset="2"/>
              <a:buChar char="§"/>
            </a:pPr>
            <a:r>
              <a:rPr lang="en-US" sz="3000" dirty="0" smtClean="0"/>
              <a:t>identify </a:t>
            </a:r>
            <a:r>
              <a:rPr lang="en-US" sz="3000" dirty="0"/>
              <a:t>a range of sensors and describe their use in control technologies</a:t>
            </a:r>
          </a:p>
          <a:p>
            <a:pPr marL="439738" indent="-439738">
              <a:buClr>
                <a:srgbClr val="0070C0"/>
              </a:buClr>
              <a:buFont typeface="Wingdings" panose="05000000000000000000" pitchFamily="2" charset="2"/>
              <a:buChar char="§"/>
            </a:pPr>
            <a:r>
              <a:rPr lang="en-US" sz="3000" dirty="0" smtClean="0"/>
              <a:t>evaluate </a:t>
            </a:r>
            <a:r>
              <a:rPr lang="en-US" sz="3000" dirty="0"/>
              <a:t>the use of monitoring technologies in everyday life (including: </a:t>
            </a:r>
            <a:r>
              <a:rPr lang="en-US" sz="3000" dirty="0" smtClean="0"/>
              <a:t>CCTV monitoring</a:t>
            </a:r>
            <a:r>
              <a:rPr lang="en-US" sz="3000" dirty="0"/>
              <a:t>, </a:t>
            </a:r>
            <a:r>
              <a:rPr lang="en-US" sz="3000" dirty="0" smtClean="0"/>
              <a:t>environmental monitoring</a:t>
            </a:r>
            <a:r>
              <a:rPr lang="en-US" sz="3000" dirty="0"/>
              <a:t>, workplace monitoring)</a:t>
            </a:r>
          </a:p>
          <a:p>
            <a:pPr marL="439738" indent="-439738">
              <a:buClr>
                <a:srgbClr val="0070C0"/>
              </a:buClr>
              <a:buFont typeface="Wingdings" panose="05000000000000000000" pitchFamily="2" charset="2"/>
              <a:buChar char="§"/>
            </a:pPr>
            <a:r>
              <a:rPr lang="en-US" sz="3000" dirty="0" smtClean="0"/>
              <a:t>evaluate </a:t>
            </a:r>
            <a:r>
              <a:rPr lang="en-US" sz="3000" dirty="0"/>
              <a:t>the use of control technologies in everyday life (including: household appliances, car </a:t>
            </a:r>
            <a:r>
              <a:rPr lang="en-US" sz="3000" dirty="0" smtClean="0"/>
              <a:t>park barriers</a:t>
            </a:r>
            <a:r>
              <a:rPr lang="en-US" sz="3000" dirty="0"/>
              <a:t>, traffic lights)</a:t>
            </a:r>
          </a:p>
        </p:txBody>
      </p:sp>
    </p:spTree>
    <p:extLst>
      <p:ext uri="{BB962C8B-B14F-4D97-AF65-F5344CB8AC3E}">
        <p14:creationId xmlns:p14="http://schemas.microsoft.com/office/powerpoint/2010/main" val="3101467992"/>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purl.org/dc/terms/"/>
    <ds:schemaRef ds:uri="http://purl.org/dc/dcmitype/"/>
    <ds:schemaRef ds:uri="http://schemas.microsoft.com/office/2006/documentManagement/types"/>
    <ds:schemaRef ds:uri="http://www.w3.org/XML/1998/namespace"/>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48884</TotalTime>
  <Words>4249</Words>
  <Application>Microsoft Office PowerPoint</Application>
  <PresentationFormat>On-screen Show (4:3)</PresentationFormat>
  <Paragraphs>415</Paragraphs>
  <Slides>35</Slides>
  <Notes>35</Notes>
  <HiddenSlides>0</HiddenSlides>
  <MMClips>4</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Arial</vt:lpstr>
      <vt:lpstr>Calibri</vt:lpstr>
      <vt:lpstr>Lucida Sans Unicode</vt:lpstr>
      <vt:lpstr>Verdana</vt:lpstr>
      <vt:lpstr>Wingdings</vt:lpstr>
      <vt:lpstr>Wingdings 2</vt:lpstr>
      <vt:lpstr>Wingdings 3</vt:lpstr>
      <vt:lpstr>Enderoth</vt:lpstr>
      <vt:lpstr>PowerPoint Presentation</vt:lpstr>
      <vt:lpstr>1 – Key Concepts</vt:lpstr>
      <vt:lpstr>1 – Key Concepts</vt:lpstr>
      <vt:lpstr>2 – Assessment Structure</vt:lpstr>
      <vt:lpstr>2 – Assessment Structure</vt:lpstr>
      <vt:lpstr>2 – Assessment Structure</vt:lpstr>
      <vt:lpstr>2 – Grade Descriptors – Grade A</vt:lpstr>
      <vt:lpstr>3 – Assessment Objectives</vt:lpstr>
      <vt:lpstr>03 – Monitoring and Control - Syllabus Content</vt:lpstr>
      <vt:lpstr>3 – Assessment Objectives</vt:lpstr>
      <vt:lpstr>3.01 – Sensors</vt:lpstr>
      <vt:lpstr>3.01 – Sensors</vt:lpstr>
      <vt:lpstr>3.01 – Sensors</vt:lpstr>
      <vt:lpstr>3.01 – Sensors</vt:lpstr>
      <vt:lpstr>3.01 – Sensors</vt:lpstr>
      <vt:lpstr>3.01 – Sensors - Motion</vt:lpstr>
      <vt:lpstr>3.01 – Sensors - Motion</vt:lpstr>
      <vt:lpstr>3.01 – Sensors - Motion</vt:lpstr>
      <vt:lpstr>3.01 – Sensors - Motion</vt:lpstr>
      <vt:lpstr>3.01 – Sensors - Pressure</vt:lpstr>
      <vt:lpstr>3.01 – Sensors - Pressure</vt:lpstr>
      <vt:lpstr>3.01 – Sensors - Moisture</vt:lpstr>
      <vt:lpstr>3.01 – Sensors - Temperature</vt:lpstr>
      <vt:lpstr>3.01 – Sensors - Temperature</vt:lpstr>
      <vt:lpstr>3.01 – Sensors - Light</vt:lpstr>
      <vt:lpstr>3.01 – Sensors - Light</vt:lpstr>
      <vt:lpstr>3.01 – Sensors - Light</vt:lpstr>
      <vt:lpstr>3.01 – Sensors - Light</vt:lpstr>
      <vt:lpstr>3.01 – Sensors - Light</vt:lpstr>
      <vt:lpstr>3.02 – Sensors Summary</vt:lpstr>
      <vt:lpstr>3 – Review Questions</vt:lpstr>
      <vt:lpstr>3 – Review Questions</vt:lpstr>
      <vt:lpstr>3 – Review Questions</vt:lpstr>
      <vt:lpstr>3 – Review Questions</vt:lpstr>
      <vt:lpstr>3 – Review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Chapter 03 – Monitoring and Control</cp:keywords>
  <cp:lastModifiedBy>Stephen Rafferty</cp:lastModifiedBy>
  <cp:revision>1699</cp:revision>
  <cp:lastPrinted>2014-01-22T18:25:48Z</cp:lastPrinted>
  <dcterms:created xsi:type="dcterms:W3CDTF">2008-03-12T11:01:44Z</dcterms:created>
  <dcterms:modified xsi:type="dcterms:W3CDTF">2018-08-02T08:48:22Z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